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3" r:id="rId11"/>
    <p:sldId id="275" r:id="rId12"/>
    <p:sldId id="274" r:id="rId13"/>
    <p:sldId id="276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EC670-DD87-4C18-9EEE-6D4AF220A45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17E962-BC36-432E-A37D-46525CDC453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Руководитель получает план ФХД на текущий год ( 1 мин.)</a:t>
          </a:r>
          <a:endParaRPr lang="ru-RU" dirty="0">
            <a:solidFill>
              <a:schemeClr val="tx1"/>
            </a:solidFill>
          </a:endParaRPr>
        </a:p>
      </dgm:t>
    </dgm:pt>
    <dgm:pt modelId="{C48C47F0-6ECB-4EAA-B0D9-DA6E400BFF47}" type="par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A14594-106B-4B7B-AF90-1C3BB84BA59B}" type="sib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94385-E681-40FB-B10A-84F525F139E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Изучение плана ФХД и статей, на которые заложены финансы в текущем году (20 мин.). </a:t>
          </a:r>
          <a:endParaRPr lang="ru-RU" dirty="0">
            <a:solidFill>
              <a:schemeClr val="tx1"/>
            </a:solidFill>
          </a:endParaRPr>
        </a:p>
      </dgm:t>
    </dgm:pt>
    <dgm:pt modelId="{3DE5AF44-5405-4F9F-BD86-19E0D825B8C4}" type="par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17F1C-785F-4A8B-809A-56C344F66BCE}" type="sib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2D2A89-D270-4A1A-A086-921FC9E9155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При необходимости закупки оборудования (материалов, выполнения работ), руководитель достает план ФХД и ищет средства заложенные на данные затраты (20 мин.)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37C9F878-A64C-4488-8EF1-B88CBAB58E1E}" type="par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ACE71-C370-4D07-89C3-F438382BAF2E}" type="sib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B5716F-C92F-45ED-A50D-AF141191C27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 подготовке публичного доклада руководитель поднимает  все счета, которые были оплачены в течение года и разносит их по статьям расхода (5 часов). </a:t>
          </a:r>
          <a:endParaRPr lang="ru-RU" dirty="0">
            <a:solidFill>
              <a:schemeClr val="tx1"/>
            </a:solidFill>
          </a:endParaRPr>
        </a:p>
      </dgm:t>
    </dgm:pt>
    <dgm:pt modelId="{308E9E50-8F37-427E-8323-E84FD4E1D70E}" type="parTrans" cxnId="{C69AC8DA-8B82-42E5-B49A-E6589D1C7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3C00D0-2152-472E-8CC7-BD13F9A40D8E}" type="sibTrans" cxnId="{C69AC8DA-8B82-42E5-B49A-E6589D1C7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39EDE8-4CD3-4E63-9DCA-547C7A075515}" type="pres">
      <dgm:prSet presAssocID="{2FBEC670-DD87-4C18-9EEE-6D4AF220A4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D6F9F-357C-4198-8217-929DC8D976AE}" type="pres">
      <dgm:prSet presAssocID="{2FBEC670-DD87-4C18-9EEE-6D4AF220A452}" presName="dummyMaxCanvas" presStyleCnt="0">
        <dgm:presLayoutVars/>
      </dgm:prSet>
      <dgm:spPr/>
    </dgm:pt>
    <dgm:pt modelId="{F87DA95D-892A-4881-A945-77AD6311BEDC}" type="pres">
      <dgm:prSet presAssocID="{2FBEC670-DD87-4C18-9EEE-6D4AF220A4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C5E0-F6BB-4111-BEA6-8ABF30B208E9}" type="pres">
      <dgm:prSet presAssocID="{2FBEC670-DD87-4C18-9EEE-6D4AF220A4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E168-DB8E-4DB6-B7D7-5C5A9A5007CD}" type="pres">
      <dgm:prSet presAssocID="{2FBEC670-DD87-4C18-9EEE-6D4AF220A4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46E3D-A55F-4E07-8470-9F0344453C53}" type="pres">
      <dgm:prSet presAssocID="{2FBEC670-DD87-4C18-9EEE-6D4AF220A4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71E5-2DE1-4200-9E7B-BB91D2D1B87B}" type="pres">
      <dgm:prSet presAssocID="{2FBEC670-DD87-4C18-9EEE-6D4AF220A4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57BB-15EA-4BE0-B280-0376863CD189}" type="pres">
      <dgm:prSet presAssocID="{2FBEC670-DD87-4C18-9EEE-6D4AF220A4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9F86-239F-4C6C-A048-887683C10CE2}" type="pres">
      <dgm:prSet presAssocID="{2FBEC670-DD87-4C18-9EEE-6D4AF220A4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DBA6-A214-4FB9-963A-5C09E6040C0D}" type="pres">
      <dgm:prSet presAssocID="{2FBEC670-DD87-4C18-9EEE-6D4AF220A4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326F-2973-4E67-A696-3367EC95D66F}" type="pres">
      <dgm:prSet presAssocID="{2FBEC670-DD87-4C18-9EEE-6D4AF220A4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621B-1C7C-4AB7-9848-88ADD9A47A52}" type="pres">
      <dgm:prSet presAssocID="{2FBEC670-DD87-4C18-9EEE-6D4AF220A4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B20-F87D-4F31-9EE1-2CE0CC3A4E12}" type="pres">
      <dgm:prSet presAssocID="{2FBEC670-DD87-4C18-9EEE-6D4AF220A4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9FC07-B9F6-48A7-B78A-DA5F462B2177}" type="presOf" srcId="{F117E962-BC36-432E-A37D-46525CDC4538}" destId="{F87DA95D-892A-4881-A945-77AD6311BEDC}" srcOrd="0" destOrd="0" presId="urn:microsoft.com/office/officeart/2005/8/layout/vProcess5"/>
    <dgm:cxn modelId="{917C6FCB-874F-47DB-81D5-68ED40F9C5D7}" srcId="{2FBEC670-DD87-4C18-9EEE-6D4AF220A452}" destId="{42F94385-E681-40FB-B10A-84F525F139E0}" srcOrd="1" destOrd="0" parTransId="{3DE5AF44-5405-4F9F-BD86-19E0D825B8C4}" sibTransId="{24B17F1C-785F-4A8B-809A-56C344F66BCE}"/>
    <dgm:cxn modelId="{A61B306F-A846-4EE3-9706-062F08CD89C0}" type="presOf" srcId="{42F94385-E681-40FB-B10A-84F525F139E0}" destId="{08DF326F-2973-4E67-A696-3367EC95D66F}" srcOrd="1" destOrd="0" presId="urn:microsoft.com/office/officeart/2005/8/layout/vProcess5"/>
    <dgm:cxn modelId="{EE882C4B-F985-4013-863C-52A47D62F3AC}" type="presOf" srcId="{792D2A89-D270-4A1A-A086-921FC9E91554}" destId="{1CFF621B-1C7C-4AB7-9848-88ADD9A47A52}" srcOrd="1" destOrd="0" presId="urn:microsoft.com/office/officeart/2005/8/layout/vProcess5"/>
    <dgm:cxn modelId="{3AF73ACC-BDF2-4E96-A33C-BD91E768BA51}" type="presOf" srcId="{F117E962-BC36-432E-A37D-46525CDC4538}" destId="{D706DBA6-A214-4FB9-963A-5C09E6040C0D}" srcOrd="1" destOrd="0" presId="urn:microsoft.com/office/officeart/2005/8/layout/vProcess5"/>
    <dgm:cxn modelId="{2790B662-4CD7-4B36-8EFE-22CFBD0B1223}" type="presOf" srcId="{2FBEC670-DD87-4C18-9EEE-6D4AF220A452}" destId="{3339EDE8-4CD3-4E63-9DCA-547C7A075515}" srcOrd="0" destOrd="0" presId="urn:microsoft.com/office/officeart/2005/8/layout/vProcess5"/>
    <dgm:cxn modelId="{62AC68AA-E19F-407A-9BB8-C202A0A11E3D}" type="presOf" srcId="{62B5716F-C92F-45ED-A50D-AF141191C279}" destId="{0414DB20-F87D-4F31-9EE1-2CE0CC3A4E12}" srcOrd="1" destOrd="0" presId="urn:microsoft.com/office/officeart/2005/8/layout/vProcess5"/>
    <dgm:cxn modelId="{FEBDB2EF-B2AC-4EC5-A27A-1E3C407D9A26}" type="presOf" srcId="{792D2A89-D270-4A1A-A086-921FC9E91554}" destId="{B606E168-DB8E-4DB6-B7D7-5C5A9A5007CD}" srcOrd="0" destOrd="0" presId="urn:microsoft.com/office/officeart/2005/8/layout/vProcess5"/>
    <dgm:cxn modelId="{F8F74D8D-E935-4215-9CF5-F3C66C87C10E}" type="presOf" srcId="{B32ACE71-C370-4D07-89C3-F438382BAF2E}" destId="{5C7F9F86-239F-4C6C-A048-887683C10CE2}" srcOrd="0" destOrd="0" presId="urn:microsoft.com/office/officeart/2005/8/layout/vProcess5"/>
    <dgm:cxn modelId="{EE4B75D7-072D-4D09-AE47-DA65E4270675}" type="presOf" srcId="{62B5716F-C92F-45ED-A50D-AF141191C279}" destId="{11546E3D-A55F-4E07-8470-9F0344453C53}" srcOrd="0" destOrd="0" presId="urn:microsoft.com/office/officeart/2005/8/layout/vProcess5"/>
    <dgm:cxn modelId="{8311DE77-6F50-4E3A-BBED-EA6E5C35F1CE}" type="presOf" srcId="{24B17F1C-785F-4A8B-809A-56C344F66BCE}" destId="{11D557BB-15EA-4BE0-B280-0376863CD189}" srcOrd="0" destOrd="0" presId="urn:microsoft.com/office/officeart/2005/8/layout/vProcess5"/>
    <dgm:cxn modelId="{C7B36336-AF38-4301-9ECD-256E19C078DB}" srcId="{2FBEC670-DD87-4C18-9EEE-6D4AF220A452}" destId="{792D2A89-D270-4A1A-A086-921FC9E91554}" srcOrd="2" destOrd="0" parTransId="{37C9F878-A64C-4488-8EF1-B88CBAB58E1E}" sibTransId="{B32ACE71-C370-4D07-89C3-F438382BAF2E}"/>
    <dgm:cxn modelId="{87935F89-515E-44AC-9F9C-61B68FA25AF1}" srcId="{2FBEC670-DD87-4C18-9EEE-6D4AF220A452}" destId="{F117E962-BC36-432E-A37D-46525CDC4538}" srcOrd="0" destOrd="0" parTransId="{C48C47F0-6ECB-4EAA-B0D9-DA6E400BFF47}" sibTransId="{D4A14594-106B-4B7B-AF90-1C3BB84BA59B}"/>
    <dgm:cxn modelId="{1A0D0308-1462-4274-9626-4619AD4F3714}" type="presOf" srcId="{42F94385-E681-40FB-B10A-84F525F139E0}" destId="{6BF1C5E0-F6BB-4111-BEA6-8ABF30B208E9}" srcOrd="0" destOrd="0" presId="urn:microsoft.com/office/officeart/2005/8/layout/vProcess5"/>
    <dgm:cxn modelId="{065B1071-E800-4E8F-A273-9C5F6907BA3D}" type="presOf" srcId="{D4A14594-106B-4B7B-AF90-1C3BB84BA59B}" destId="{2BF171E5-2DE1-4200-9E7B-BB91D2D1B87B}" srcOrd="0" destOrd="0" presId="urn:microsoft.com/office/officeart/2005/8/layout/vProcess5"/>
    <dgm:cxn modelId="{C69AC8DA-8B82-42E5-B49A-E6589D1C7416}" srcId="{2FBEC670-DD87-4C18-9EEE-6D4AF220A452}" destId="{62B5716F-C92F-45ED-A50D-AF141191C279}" srcOrd="3" destOrd="0" parTransId="{308E9E50-8F37-427E-8323-E84FD4E1D70E}" sibTransId="{9B3C00D0-2152-472E-8CC7-BD13F9A40D8E}"/>
    <dgm:cxn modelId="{AEA535B3-A549-4617-A56D-CCACA0AC3E35}" type="presParOf" srcId="{3339EDE8-4CD3-4E63-9DCA-547C7A075515}" destId="{492D6F9F-357C-4198-8217-929DC8D976AE}" srcOrd="0" destOrd="0" presId="urn:microsoft.com/office/officeart/2005/8/layout/vProcess5"/>
    <dgm:cxn modelId="{13830158-7C60-4806-A8BA-C9280ACE3DC1}" type="presParOf" srcId="{3339EDE8-4CD3-4E63-9DCA-547C7A075515}" destId="{F87DA95D-892A-4881-A945-77AD6311BEDC}" srcOrd="1" destOrd="0" presId="urn:microsoft.com/office/officeart/2005/8/layout/vProcess5"/>
    <dgm:cxn modelId="{B5F25415-810B-4B70-AAF1-BEA0909804DF}" type="presParOf" srcId="{3339EDE8-4CD3-4E63-9DCA-547C7A075515}" destId="{6BF1C5E0-F6BB-4111-BEA6-8ABF30B208E9}" srcOrd="2" destOrd="0" presId="urn:microsoft.com/office/officeart/2005/8/layout/vProcess5"/>
    <dgm:cxn modelId="{47240499-FCAB-4CC1-9DB7-4C59E2A735AD}" type="presParOf" srcId="{3339EDE8-4CD3-4E63-9DCA-547C7A075515}" destId="{B606E168-DB8E-4DB6-B7D7-5C5A9A5007CD}" srcOrd="3" destOrd="0" presId="urn:microsoft.com/office/officeart/2005/8/layout/vProcess5"/>
    <dgm:cxn modelId="{AB2ED62D-BC8A-49E9-9C7E-7D6EB6605ABF}" type="presParOf" srcId="{3339EDE8-4CD3-4E63-9DCA-547C7A075515}" destId="{11546E3D-A55F-4E07-8470-9F0344453C53}" srcOrd="4" destOrd="0" presId="urn:microsoft.com/office/officeart/2005/8/layout/vProcess5"/>
    <dgm:cxn modelId="{5D54C269-8B4F-43F7-9BC3-77968E04EA0C}" type="presParOf" srcId="{3339EDE8-4CD3-4E63-9DCA-547C7A075515}" destId="{2BF171E5-2DE1-4200-9E7B-BB91D2D1B87B}" srcOrd="5" destOrd="0" presId="urn:microsoft.com/office/officeart/2005/8/layout/vProcess5"/>
    <dgm:cxn modelId="{3AC7DCEA-E455-4955-95C2-F2A0B30C8AB4}" type="presParOf" srcId="{3339EDE8-4CD3-4E63-9DCA-547C7A075515}" destId="{11D557BB-15EA-4BE0-B280-0376863CD189}" srcOrd="6" destOrd="0" presId="urn:microsoft.com/office/officeart/2005/8/layout/vProcess5"/>
    <dgm:cxn modelId="{50290BEF-3A90-4510-9C5B-0650A65AAC70}" type="presParOf" srcId="{3339EDE8-4CD3-4E63-9DCA-547C7A075515}" destId="{5C7F9F86-239F-4C6C-A048-887683C10CE2}" srcOrd="7" destOrd="0" presId="urn:microsoft.com/office/officeart/2005/8/layout/vProcess5"/>
    <dgm:cxn modelId="{0588C2D9-F21C-4ED7-B222-291F7902F870}" type="presParOf" srcId="{3339EDE8-4CD3-4E63-9DCA-547C7A075515}" destId="{D706DBA6-A214-4FB9-963A-5C09E6040C0D}" srcOrd="8" destOrd="0" presId="urn:microsoft.com/office/officeart/2005/8/layout/vProcess5"/>
    <dgm:cxn modelId="{B12B9E8F-BEAB-4FA2-9F90-C8AA4DF47E72}" type="presParOf" srcId="{3339EDE8-4CD3-4E63-9DCA-547C7A075515}" destId="{08DF326F-2973-4E67-A696-3367EC95D66F}" srcOrd="9" destOrd="0" presId="urn:microsoft.com/office/officeart/2005/8/layout/vProcess5"/>
    <dgm:cxn modelId="{B0D279A7-4546-44CB-B913-45566B129CDB}" type="presParOf" srcId="{3339EDE8-4CD3-4E63-9DCA-547C7A075515}" destId="{1CFF621B-1C7C-4AB7-9848-88ADD9A47A52}" srcOrd="10" destOrd="0" presId="urn:microsoft.com/office/officeart/2005/8/layout/vProcess5"/>
    <dgm:cxn modelId="{E391E6AE-A192-474C-955A-FDEAB349B7C0}" type="presParOf" srcId="{3339EDE8-4CD3-4E63-9DCA-547C7A075515}" destId="{0414DB20-F87D-4F31-9EE1-2CE0CC3A4E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EC670-DD87-4C18-9EEE-6D4AF220A45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17E962-BC36-432E-A37D-46525CDC453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 оказании платных услуг в организации возникает необходимость постоянного  учета  поступающих средств и их расход; количества воспитанников посещающих данные услуги, в результате руководителю необходимо  периодически работать с большим количеством бумаг и их анализировать (3 часа).</a:t>
          </a:r>
          <a:endParaRPr lang="ru-RU" dirty="0">
            <a:solidFill>
              <a:schemeClr val="tx1"/>
            </a:solidFill>
          </a:endParaRPr>
        </a:p>
      </dgm:t>
    </dgm:pt>
    <dgm:pt modelId="{C48C47F0-6ECB-4EAA-B0D9-DA6E400BFF47}" type="par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A14594-106B-4B7B-AF90-1C3BB84BA59B}" type="sibTrans" cxnId="{87935F89-515E-44AC-9F9C-61B68FA25A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F94385-E681-40FB-B10A-84F525F139E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 Для выполнения муниципального задания руководителю необходимо вести контроль посещаемости воспитанников и своевременно принимать необходимые меры для повышения коэффициента посещаемости.  Для контроля данного показателя руководитель тратит около 1 часа в месяц. 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3DE5AF44-5405-4F9F-BD86-19E0D825B8C4}" type="par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4B17F1C-785F-4A8B-809A-56C344F66BCE}" type="sibTrans" cxnId="{917C6FCB-874F-47DB-81D5-68ED40F9C5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2D2A89-D270-4A1A-A086-921FC9E9155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В течение года складывается экономия по средствам оплаченным родителями за присмотр и уход за детьми в ДОО, данную экономию необходимо израсходовать на определённые группы товара, чтобы вычислить данную экономию руководитель в месяц затрачивает около 1 часа работы.</a:t>
          </a:r>
          <a:endParaRPr lang="ru-RU" dirty="0">
            <a:solidFill>
              <a:schemeClr val="tx1"/>
            </a:solidFill>
          </a:endParaRPr>
        </a:p>
      </dgm:t>
    </dgm:pt>
    <dgm:pt modelId="{37C9F878-A64C-4488-8EF1-B88CBAB58E1E}" type="par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2ACE71-C370-4D07-89C3-F438382BAF2E}" type="sibTrans" cxnId="{C7B36336-AF38-4301-9ECD-256E19C078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38035A-4FFC-4DC7-9DFA-70C33754DD3D}">
      <dgm:prSet phldrT="[Текст]"/>
      <dgm:spPr/>
      <dgm:t>
        <a:bodyPr/>
        <a:lstStyle/>
        <a:p>
          <a:r>
            <a:rPr lang="ru-RU" strike="noStrike" dirty="0" smtClean="0">
              <a:solidFill>
                <a:schemeClr val="tx1"/>
              </a:solidFill>
            </a:rPr>
            <a:t>При необходимости контроля </a:t>
          </a:r>
          <a:r>
            <a:rPr lang="ru-RU" dirty="0" smtClean="0">
              <a:solidFill>
                <a:schemeClr val="tx1"/>
              </a:solidFill>
            </a:rPr>
            <a:t>коммунальных расходов с целью недопущения перерасходованы  отведенных лимитов,  руководитель начинает  анализировать все счета по коммунальным платежам и сравнивать их с лимитами на текущий период (1 час.)</a:t>
          </a:r>
          <a:endParaRPr lang="ru-RU" dirty="0">
            <a:solidFill>
              <a:schemeClr val="tx1"/>
            </a:solidFill>
          </a:endParaRPr>
        </a:p>
      </dgm:t>
    </dgm:pt>
    <dgm:pt modelId="{9ECE43DA-3967-4812-9EC8-00619D13453A}" type="parTrans" cxnId="{EC105EF9-D729-4F76-B715-DC2AA86A8A49}">
      <dgm:prSet/>
      <dgm:spPr/>
      <dgm:t>
        <a:bodyPr/>
        <a:lstStyle/>
        <a:p>
          <a:endParaRPr lang="ru-RU"/>
        </a:p>
      </dgm:t>
    </dgm:pt>
    <dgm:pt modelId="{0A7DFBD2-92A5-41EA-81A3-D9CD2BF6091C}" type="sibTrans" cxnId="{EC105EF9-D729-4F76-B715-DC2AA86A8A49}">
      <dgm:prSet/>
      <dgm:spPr/>
      <dgm:t>
        <a:bodyPr/>
        <a:lstStyle/>
        <a:p>
          <a:endParaRPr lang="ru-RU"/>
        </a:p>
      </dgm:t>
    </dgm:pt>
    <dgm:pt modelId="{3339EDE8-4CD3-4E63-9DCA-547C7A075515}" type="pres">
      <dgm:prSet presAssocID="{2FBEC670-DD87-4C18-9EEE-6D4AF220A45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2D6F9F-357C-4198-8217-929DC8D976AE}" type="pres">
      <dgm:prSet presAssocID="{2FBEC670-DD87-4C18-9EEE-6D4AF220A452}" presName="dummyMaxCanvas" presStyleCnt="0">
        <dgm:presLayoutVars/>
      </dgm:prSet>
      <dgm:spPr/>
    </dgm:pt>
    <dgm:pt modelId="{F87DA95D-892A-4881-A945-77AD6311BEDC}" type="pres">
      <dgm:prSet presAssocID="{2FBEC670-DD87-4C18-9EEE-6D4AF220A45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1C5E0-F6BB-4111-BEA6-8ABF30B208E9}" type="pres">
      <dgm:prSet presAssocID="{2FBEC670-DD87-4C18-9EEE-6D4AF220A45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6E168-DB8E-4DB6-B7D7-5C5A9A5007CD}" type="pres">
      <dgm:prSet presAssocID="{2FBEC670-DD87-4C18-9EEE-6D4AF220A45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46E3D-A55F-4E07-8470-9F0344453C53}" type="pres">
      <dgm:prSet presAssocID="{2FBEC670-DD87-4C18-9EEE-6D4AF220A45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71E5-2DE1-4200-9E7B-BB91D2D1B87B}" type="pres">
      <dgm:prSet presAssocID="{2FBEC670-DD87-4C18-9EEE-6D4AF220A45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57BB-15EA-4BE0-B280-0376863CD189}" type="pres">
      <dgm:prSet presAssocID="{2FBEC670-DD87-4C18-9EEE-6D4AF220A45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9F86-239F-4C6C-A048-887683C10CE2}" type="pres">
      <dgm:prSet presAssocID="{2FBEC670-DD87-4C18-9EEE-6D4AF220A45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6DBA6-A214-4FB9-963A-5C09E6040C0D}" type="pres">
      <dgm:prSet presAssocID="{2FBEC670-DD87-4C18-9EEE-6D4AF220A45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F326F-2973-4E67-A696-3367EC95D66F}" type="pres">
      <dgm:prSet presAssocID="{2FBEC670-DD87-4C18-9EEE-6D4AF220A45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621B-1C7C-4AB7-9848-88ADD9A47A52}" type="pres">
      <dgm:prSet presAssocID="{2FBEC670-DD87-4C18-9EEE-6D4AF220A45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B20-F87D-4F31-9EE1-2CE0CC3A4E12}" type="pres">
      <dgm:prSet presAssocID="{2FBEC670-DD87-4C18-9EEE-6D4AF220A45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6ED2B7-C554-434C-B345-BAB37F22AA7D}" type="presOf" srcId="{B32ACE71-C370-4D07-89C3-F438382BAF2E}" destId="{5C7F9F86-239F-4C6C-A048-887683C10CE2}" srcOrd="0" destOrd="0" presId="urn:microsoft.com/office/officeart/2005/8/layout/vProcess5"/>
    <dgm:cxn modelId="{917C6FCB-874F-47DB-81D5-68ED40F9C5D7}" srcId="{2FBEC670-DD87-4C18-9EEE-6D4AF220A452}" destId="{42F94385-E681-40FB-B10A-84F525F139E0}" srcOrd="1" destOrd="0" parTransId="{3DE5AF44-5405-4F9F-BD86-19E0D825B8C4}" sibTransId="{24B17F1C-785F-4A8B-809A-56C344F66BCE}"/>
    <dgm:cxn modelId="{EC105EF9-D729-4F76-B715-DC2AA86A8A49}" srcId="{2FBEC670-DD87-4C18-9EEE-6D4AF220A452}" destId="{C938035A-4FFC-4DC7-9DFA-70C33754DD3D}" srcOrd="3" destOrd="0" parTransId="{9ECE43DA-3967-4812-9EC8-00619D13453A}" sibTransId="{0A7DFBD2-92A5-41EA-81A3-D9CD2BF6091C}"/>
    <dgm:cxn modelId="{839CE616-A676-4EBC-8432-930CB89E2CE9}" type="presOf" srcId="{792D2A89-D270-4A1A-A086-921FC9E91554}" destId="{B606E168-DB8E-4DB6-B7D7-5C5A9A5007CD}" srcOrd="0" destOrd="0" presId="urn:microsoft.com/office/officeart/2005/8/layout/vProcess5"/>
    <dgm:cxn modelId="{E6706800-1B56-4E68-9258-55F8563FB454}" type="presOf" srcId="{C938035A-4FFC-4DC7-9DFA-70C33754DD3D}" destId="{0414DB20-F87D-4F31-9EE1-2CE0CC3A4E12}" srcOrd="1" destOrd="0" presId="urn:microsoft.com/office/officeart/2005/8/layout/vProcess5"/>
    <dgm:cxn modelId="{DF88F857-8E8E-4C0F-B1B0-47774748B30A}" type="presOf" srcId="{42F94385-E681-40FB-B10A-84F525F139E0}" destId="{08DF326F-2973-4E67-A696-3367EC95D66F}" srcOrd="1" destOrd="0" presId="urn:microsoft.com/office/officeart/2005/8/layout/vProcess5"/>
    <dgm:cxn modelId="{7E1C508B-9758-4D12-ABFF-4FF214CA8C63}" type="presOf" srcId="{2FBEC670-DD87-4C18-9EEE-6D4AF220A452}" destId="{3339EDE8-4CD3-4E63-9DCA-547C7A075515}" srcOrd="0" destOrd="0" presId="urn:microsoft.com/office/officeart/2005/8/layout/vProcess5"/>
    <dgm:cxn modelId="{E3377C8E-B881-4F4D-B997-BDC1C136A4AE}" type="presOf" srcId="{24B17F1C-785F-4A8B-809A-56C344F66BCE}" destId="{11D557BB-15EA-4BE0-B280-0376863CD189}" srcOrd="0" destOrd="0" presId="urn:microsoft.com/office/officeart/2005/8/layout/vProcess5"/>
    <dgm:cxn modelId="{173D6C13-989C-4CBE-969F-635712EFBC3C}" type="presOf" srcId="{D4A14594-106B-4B7B-AF90-1C3BB84BA59B}" destId="{2BF171E5-2DE1-4200-9E7B-BB91D2D1B87B}" srcOrd="0" destOrd="0" presId="urn:microsoft.com/office/officeart/2005/8/layout/vProcess5"/>
    <dgm:cxn modelId="{C7B36336-AF38-4301-9ECD-256E19C078DB}" srcId="{2FBEC670-DD87-4C18-9EEE-6D4AF220A452}" destId="{792D2A89-D270-4A1A-A086-921FC9E91554}" srcOrd="2" destOrd="0" parTransId="{37C9F878-A64C-4488-8EF1-B88CBAB58E1E}" sibTransId="{B32ACE71-C370-4D07-89C3-F438382BAF2E}"/>
    <dgm:cxn modelId="{87935F89-515E-44AC-9F9C-61B68FA25AF1}" srcId="{2FBEC670-DD87-4C18-9EEE-6D4AF220A452}" destId="{F117E962-BC36-432E-A37D-46525CDC4538}" srcOrd="0" destOrd="0" parTransId="{C48C47F0-6ECB-4EAA-B0D9-DA6E400BFF47}" sibTransId="{D4A14594-106B-4B7B-AF90-1C3BB84BA59B}"/>
    <dgm:cxn modelId="{83D5FB4E-6FF2-4677-9081-63BDB7F6228B}" type="presOf" srcId="{F117E962-BC36-432E-A37D-46525CDC4538}" destId="{D706DBA6-A214-4FB9-963A-5C09E6040C0D}" srcOrd="1" destOrd="0" presId="urn:microsoft.com/office/officeart/2005/8/layout/vProcess5"/>
    <dgm:cxn modelId="{27CB491A-6A42-4905-802F-AB4283D1DD67}" type="presOf" srcId="{42F94385-E681-40FB-B10A-84F525F139E0}" destId="{6BF1C5E0-F6BB-4111-BEA6-8ABF30B208E9}" srcOrd="0" destOrd="0" presId="urn:microsoft.com/office/officeart/2005/8/layout/vProcess5"/>
    <dgm:cxn modelId="{AC01F448-9F57-4E75-BC36-F624F99FC26D}" type="presOf" srcId="{792D2A89-D270-4A1A-A086-921FC9E91554}" destId="{1CFF621B-1C7C-4AB7-9848-88ADD9A47A52}" srcOrd="1" destOrd="0" presId="urn:microsoft.com/office/officeart/2005/8/layout/vProcess5"/>
    <dgm:cxn modelId="{1D7963DA-AC49-4653-B880-661AD3038CFB}" type="presOf" srcId="{C938035A-4FFC-4DC7-9DFA-70C33754DD3D}" destId="{11546E3D-A55F-4E07-8470-9F0344453C53}" srcOrd="0" destOrd="0" presId="urn:microsoft.com/office/officeart/2005/8/layout/vProcess5"/>
    <dgm:cxn modelId="{441088D6-1FF0-4E30-BA47-8618BDC43C5B}" type="presOf" srcId="{F117E962-BC36-432E-A37D-46525CDC4538}" destId="{F87DA95D-892A-4881-A945-77AD6311BEDC}" srcOrd="0" destOrd="0" presId="urn:microsoft.com/office/officeart/2005/8/layout/vProcess5"/>
    <dgm:cxn modelId="{60CEF072-9816-487A-9DCF-A53665982A87}" type="presParOf" srcId="{3339EDE8-4CD3-4E63-9DCA-547C7A075515}" destId="{492D6F9F-357C-4198-8217-929DC8D976AE}" srcOrd="0" destOrd="0" presId="urn:microsoft.com/office/officeart/2005/8/layout/vProcess5"/>
    <dgm:cxn modelId="{BEEB03BA-77C0-4622-A9E7-84EFFF6CA135}" type="presParOf" srcId="{3339EDE8-4CD3-4E63-9DCA-547C7A075515}" destId="{F87DA95D-892A-4881-A945-77AD6311BEDC}" srcOrd="1" destOrd="0" presId="urn:microsoft.com/office/officeart/2005/8/layout/vProcess5"/>
    <dgm:cxn modelId="{D74FFE2F-A17F-4B20-98A9-BA3254C21BA8}" type="presParOf" srcId="{3339EDE8-4CD3-4E63-9DCA-547C7A075515}" destId="{6BF1C5E0-F6BB-4111-BEA6-8ABF30B208E9}" srcOrd="2" destOrd="0" presId="urn:microsoft.com/office/officeart/2005/8/layout/vProcess5"/>
    <dgm:cxn modelId="{05B609BA-D898-4636-80CC-0BE2309D0D89}" type="presParOf" srcId="{3339EDE8-4CD3-4E63-9DCA-547C7A075515}" destId="{B606E168-DB8E-4DB6-B7D7-5C5A9A5007CD}" srcOrd="3" destOrd="0" presId="urn:microsoft.com/office/officeart/2005/8/layout/vProcess5"/>
    <dgm:cxn modelId="{950EB92E-1FA9-4CF5-8B8C-4D1CBD5CF970}" type="presParOf" srcId="{3339EDE8-4CD3-4E63-9DCA-547C7A075515}" destId="{11546E3D-A55F-4E07-8470-9F0344453C53}" srcOrd="4" destOrd="0" presId="urn:microsoft.com/office/officeart/2005/8/layout/vProcess5"/>
    <dgm:cxn modelId="{A8A73DA2-BDE3-4710-9188-1A8F511C5B0B}" type="presParOf" srcId="{3339EDE8-4CD3-4E63-9DCA-547C7A075515}" destId="{2BF171E5-2DE1-4200-9E7B-BB91D2D1B87B}" srcOrd="5" destOrd="0" presId="urn:microsoft.com/office/officeart/2005/8/layout/vProcess5"/>
    <dgm:cxn modelId="{17D5DAE0-313A-4BC4-AE04-4CAF6EB042E6}" type="presParOf" srcId="{3339EDE8-4CD3-4E63-9DCA-547C7A075515}" destId="{11D557BB-15EA-4BE0-B280-0376863CD189}" srcOrd="6" destOrd="0" presId="urn:microsoft.com/office/officeart/2005/8/layout/vProcess5"/>
    <dgm:cxn modelId="{1ACDDC25-25E2-49F8-97B8-56014A34AC11}" type="presParOf" srcId="{3339EDE8-4CD3-4E63-9DCA-547C7A075515}" destId="{5C7F9F86-239F-4C6C-A048-887683C10CE2}" srcOrd="7" destOrd="0" presId="urn:microsoft.com/office/officeart/2005/8/layout/vProcess5"/>
    <dgm:cxn modelId="{4C340F0D-18C1-4B4F-85B5-432A0FA10543}" type="presParOf" srcId="{3339EDE8-4CD3-4E63-9DCA-547C7A075515}" destId="{D706DBA6-A214-4FB9-963A-5C09E6040C0D}" srcOrd="8" destOrd="0" presId="urn:microsoft.com/office/officeart/2005/8/layout/vProcess5"/>
    <dgm:cxn modelId="{7EF904C3-65FF-4EB4-BFB6-C3CBC300FB7A}" type="presParOf" srcId="{3339EDE8-4CD3-4E63-9DCA-547C7A075515}" destId="{08DF326F-2973-4E67-A696-3367EC95D66F}" srcOrd="9" destOrd="0" presId="urn:microsoft.com/office/officeart/2005/8/layout/vProcess5"/>
    <dgm:cxn modelId="{56EC5CD0-534B-4595-91F1-9BD792FDE875}" type="presParOf" srcId="{3339EDE8-4CD3-4E63-9DCA-547C7A075515}" destId="{1CFF621B-1C7C-4AB7-9848-88ADD9A47A52}" srcOrd="10" destOrd="0" presId="urn:microsoft.com/office/officeart/2005/8/layout/vProcess5"/>
    <dgm:cxn modelId="{D565C893-4DFB-479A-86CD-941E2A3F09C3}" type="presParOf" srcId="{3339EDE8-4CD3-4E63-9DCA-547C7A075515}" destId="{0414DB20-F87D-4F31-9EE1-2CE0CC3A4E1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11266-AC55-47A1-A57C-361AD5CB4E1C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56EEAA6F-B507-4CC5-B195-C64203B60038}">
      <dgm:prSet phldrT="[Текст]"/>
      <dgm:spPr/>
      <dgm:t>
        <a:bodyPr/>
        <a:lstStyle/>
        <a:p>
          <a:r>
            <a:rPr lang="ru-RU" dirty="0" smtClean="0"/>
            <a:t>Отсутствие системы мониторинга финансовых средств</a:t>
          </a:r>
          <a:endParaRPr lang="ru-RU" dirty="0"/>
        </a:p>
      </dgm:t>
    </dgm:pt>
    <dgm:pt modelId="{491274E0-D7B5-4C79-9906-CAACE5AE2EB2}" type="parTrans" cxnId="{16D6AA2A-9A90-4E04-8D18-827529B398D9}">
      <dgm:prSet/>
      <dgm:spPr/>
      <dgm:t>
        <a:bodyPr/>
        <a:lstStyle/>
        <a:p>
          <a:endParaRPr lang="ru-RU"/>
        </a:p>
      </dgm:t>
    </dgm:pt>
    <dgm:pt modelId="{172E3C4F-5CE4-43A6-9F1D-D74CA6EC2015}" type="sibTrans" cxnId="{16D6AA2A-9A90-4E04-8D18-827529B398D9}">
      <dgm:prSet/>
      <dgm:spPr/>
      <dgm:t>
        <a:bodyPr/>
        <a:lstStyle/>
        <a:p>
          <a:endParaRPr lang="ru-RU"/>
        </a:p>
      </dgm:t>
    </dgm:pt>
    <dgm:pt modelId="{0EEC279D-EA8E-45AE-9D27-45A28FD15221}">
      <dgm:prSet phldrT="[Текст]"/>
      <dgm:spPr/>
      <dgm:t>
        <a:bodyPr/>
        <a:lstStyle/>
        <a:p>
          <a:r>
            <a:rPr lang="ru-RU" dirty="0" smtClean="0"/>
            <a:t>Отсутствие моделей  контроля финансовых средств </a:t>
          </a:r>
          <a:endParaRPr lang="ru-RU" dirty="0"/>
        </a:p>
      </dgm:t>
    </dgm:pt>
    <dgm:pt modelId="{159F17E2-248B-45FC-99DD-67B87360DBA2}" type="parTrans" cxnId="{69446A06-012C-4C39-AB15-6554EACD8670}">
      <dgm:prSet/>
      <dgm:spPr/>
      <dgm:t>
        <a:bodyPr/>
        <a:lstStyle/>
        <a:p>
          <a:endParaRPr lang="ru-RU"/>
        </a:p>
      </dgm:t>
    </dgm:pt>
    <dgm:pt modelId="{DE86A969-1F4A-4017-9155-44E2FD5DC583}" type="sibTrans" cxnId="{69446A06-012C-4C39-AB15-6554EACD8670}">
      <dgm:prSet/>
      <dgm:spPr/>
      <dgm:t>
        <a:bodyPr/>
        <a:lstStyle/>
        <a:p>
          <a:endParaRPr lang="ru-RU"/>
        </a:p>
      </dgm:t>
    </dgm:pt>
    <dgm:pt modelId="{AD6FFCBB-878C-4BBD-825B-B429A4E24274}">
      <dgm:prSet phldrT="[Текст]"/>
      <dgm:spPr/>
      <dgm:t>
        <a:bodyPr/>
        <a:lstStyle/>
        <a:p>
          <a:r>
            <a:rPr lang="ru-RU" dirty="0" smtClean="0"/>
            <a:t>Длительный по времени процесс анализа и контроля финансовых средств</a:t>
          </a:r>
          <a:endParaRPr lang="ru-RU" dirty="0"/>
        </a:p>
      </dgm:t>
    </dgm:pt>
    <dgm:pt modelId="{AD24CFAE-48B4-4764-85A2-76DA1A1B07CC}" type="parTrans" cxnId="{C2CDC046-66B4-4FE0-AA27-EED0FBAA1FE6}">
      <dgm:prSet/>
      <dgm:spPr/>
      <dgm:t>
        <a:bodyPr/>
        <a:lstStyle/>
        <a:p>
          <a:endParaRPr lang="ru-RU"/>
        </a:p>
      </dgm:t>
    </dgm:pt>
    <dgm:pt modelId="{740121D4-6CE2-44E8-B311-A835862E4966}" type="sibTrans" cxnId="{C2CDC046-66B4-4FE0-AA27-EED0FBAA1FE6}">
      <dgm:prSet/>
      <dgm:spPr/>
      <dgm:t>
        <a:bodyPr/>
        <a:lstStyle/>
        <a:p>
          <a:endParaRPr lang="ru-RU"/>
        </a:p>
      </dgm:t>
    </dgm:pt>
    <dgm:pt modelId="{4AD007B4-FAE3-45AA-9E24-77FC0C67DABC}">
      <dgm:prSet phldrT="[Текст]"/>
      <dgm:spPr/>
      <dgm:t>
        <a:bodyPr/>
        <a:lstStyle/>
        <a:p>
          <a:r>
            <a:rPr lang="ru-RU" dirty="0" smtClean="0"/>
            <a:t>Нерациональное распределение средств</a:t>
          </a:r>
          <a:endParaRPr lang="ru-RU" dirty="0"/>
        </a:p>
      </dgm:t>
    </dgm:pt>
    <dgm:pt modelId="{FED9CDA9-ABD4-4ADB-B02A-D70DDAB1442B}" type="parTrans" cxnId="{E0D62702-1B19-4431-A8FC-E5B6800B4C32}">
      <dgm:prSet/>
      <dgm:spPr/>
      <dgm:t>
        <a:bodyPr/>
        <a:lstStyle/>
        <a:p>
          <a:endParaRPr lang="ru-RU"/>
        </a:p>
      </dgm:t>
    </dgm:pt>
    <dgm:pt modelId="{CCA64C86-431F-477C-AB29-BC498B1B03A8}" type="sibTrans" cxnId="{E0D62702-1B19-4431-A8FC-E5B6800B4C32}">
      <dgm:prSet/>
      <dgm:spPr/>
      <dgm:t>
        <a:bodyPr/>
        <a:lstStyle/>
        <a:p>
          <a:endParaRPr lang="ru-RU"/>
        </a:p>
      </dgm:t>
    </dgm:pt>
    <dgm:pt modelId="{A65C3D7A-95DA-42A0-B7E7-13D4DC4AC2BC}">
      <dgm:prSet phldrT="[Текст]"/>
      <dgm:spPr/>
      <dgm:t>
        <a:bodyPr/>
        <a:lstStyle/>
        <a:p>
          <a:r>
            <a:rPr lang="ru-RU" dirty="0" smtClean="0"/>
            <a:t>Потеря времени при работе с большим количеством бумаг и информации</a:t>
          </a:r>
          <a:endParaRPr lang="ru-RU" dirty="0"/>
        </a:p>
      </dgm:t>
    </dgm:pt>
    <dgm:pt modelId="{2EC5E50B-D061-48D1-9612-610A8DC28E26}" type="parTrans" cxnId="{A3BCAB20-1D5E-4D8D-AB42-8583BAD65F45}">
      <dgm:prSet/>
      <dgm:spPr/>
      <dgm:t>
        <a:bodyPr/>
        <a:lstStyle/>
        <a:p>
          <a:endParaRPr lang="ru-RU"/>
        </a:p>
      </dgm:t>
    </dgm:pt>
    <dgm:pt modelId="{D952045D-358F-4D71-94C1-9096837FB636}" type="sibTrans" cxnId="{A3BCAB20-1D5E-4D8D-AB42-8583BAD65F45}">
      <dgm:prSet/>
      <dgm:spPr/>
      <dgm:t>
        <a:bodyPr/>
        <a:lstStyle/>
        <a:p>
          <a:endParaRPr lang="ru-RU"/>
        </a:p>
      </dgm:t>
    </dgm:pt>
    <dgm:pt modelId="{2965B57A-FDFA-4E66-9169-E2A871080FA1}" type="pres">
      <dgm:prSet presAssocID="{94711266-AC55-47A1-A57C-361AD5CB4E1C}" presName="compositeShape" presStyleCnt="0">
        <dgm:presLayoutVars>
          <dgm:dir/>
          <dgm:resizeHandles/>
        </dgm:presLayoutVars>
      </dgm:prSet>
      <dgm:spPr/>
    </dgm:pt>
    <dgm:pt modelId="{FB08A1CD-C4F0-465B-BCCD-F18557D8A867}" type="pres">
      <dgm:prSet presAssocID="{94711266-AC55-47A1-A57C-361AD5CB4E1C}" presName="pyramid" presStyleLbl="node1" presStyleIdx="0" presStyleCnt="1"/>
      <dgm:spPr/>
    </dgm:pt>
    <dgm:pt modelId="{91CB12FC-C166-490B-930D-745D78C06368}" type="pres">
      <dgm:prSet presAssocID="{94711266-AC55-47A1-A57C-361AD5CB4E1C}" presName="theList" presStyleCnt="0"/>
      <dgm:spPr/>
    </dgm:pt>
    <dgm:pt modelId="{EDEF9622-7286-4D54-853E-D62DBA958A33}" type="pres">
      <dgm:prSet presAssocID="{56EEAA6F-B507-4CC5-B195-C64203B6003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4A0E0-DBBF-419C-B639-55C328098E04}" type="pres">
      <dgm:prSet presAssocID="{56EEAA6F-B507-4CC5-B195-C64203B60038}" presName="aSpace" presStyleCnt="0"/>
      <dgm:spPr/>
    </dgm:pt>
    <dgm:pt modelId="{B0F85488-150F-41F6-8C80-7365B2363E39}" type="pres">
      <dgm:prSet presAssocID="{0EEC279D-EA8E-45AE-9D27-45A28FD15221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F50BA-3A22-4C4C-A406-C908D6E62877}" type="pres">
      <dgm:prSet presAssocID="{0EEC279D-EA8E-45AE-9D27-45A28FD15221}" presName="aSpace" presStyleCnt="0"/>
      <dgm:spPr/>
    </dgm:pt>
    <dgm:pt modelId="{3F4BA51F-CBC7-4BE1-8379-E80060DD92C8}" type="pres">
      <dgm:prSet presAssocID="{AD6FFCBB-878C-4BBD-825B-B429A4E2427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D169A-ADA8-4370-A193-94F2E57CB915}" type="pres">
      <dgm:prSet presAssocID="{AD6FFCBB-878C-4BBD-825B-B429A4E24274}" presName="aSpace" presStyleCnt="0"/>
      <dgm:spPr/>
    </dgm:pt>
    <dgm:pt modelId="{C7B69F80-B873-4F4A-ACFF-F18FC617143F}" type="pres">
      <dgm:prSet presAssocID="{4AD007B4-FAE3-45AA-9E24-77FC0C67DAB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26DA2-8579-4D8A-8B45-44EAC841D46B}" type="pres">
      <dgm:prSet presAssocID="{4AD007B4-FAE3-45AA-9E24-77FC0C67DABC}" presName="aSpace" presStyleCnt="0"/>
      <dgm:spPr/>
    </dgm:pt>
    <dgm:pt modelId="{92C06326-0EEB-4316-8946-9C4861CE5FE4}" type="pres">
      <dgm:prSet presAssocID="{A65C3D7A-95DA-42A0-B7E7-13D4DC4AC2BC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7F36-D6C7-48DE-92C1-00358A469A2F}" type="pres">
      <dgm:prSet presAssocID="{A65C3D7A-95DA-42A0-B7E7-13D4DC4AC2BC}" presName="aSpace" presStyleCnt="0"/>
      <dgm:spPr/>
    </dgm:pt>
  </dgm:ptLst>
  <dgm:cxnLst>
    <dgm:cxn modelId="{C2CDC046-66B4-4FE0-AA27-EED0FBAA1FE6}" srcId="{94711266-AC55-47A1-A57C-361AD5CB4E1C}" destId="{AD6FFCBB-878C-4BBD-825B-B429A4E24274}" srcOrd="2" destOrd="0" parTransId="{AD24CFAE-48B4-4764-85A2-76DA1A1B07CC}" sibTransId="{740121D4-6CE2-44E8-B311-A835862E4966}"/>
    <dgm:cxn modelId="{82075203-6A65-44FA-A57C-FD9AE068A548}" type="presOf" srcId="{94711266-AC55-47A1-A57C-361AD5CB4E1C}" destId="{2965B57A-FDFA-4E66-9169-E2A871080FA1}" srcOrd="0" destOrd="0" presId="urn:microsoft.com/office/officeart/2005/8/layout/pyramid2"/>
    <dgm:cxn modelId="{966202AD-AFD4-4A06-830C-A2F3F8887330}" type="presOf" srcId="{0EEC279D-EA8E-45AE-9D27-45A28FD15221}" destId="{B0F85488-150F-41F6-8C80-7365B2363E39}" srcOrd="0" destOrd="0" presId="urn:microsoft.com/office/officeart/2005/8/layout/pyramid2"/>
    <dgm:cxn modelId="{E64F84A4-8E74-431C-AE6E-328FA8D92868}" type="presOf" srcId="{A65C3D7A-95DA-42A0-B7E7-13D4DC4AC2BC}" destId="{92C06326-0EEB-4316-8946-9C4861CE5FE4}" srcOrd="0" destOrd="0" presId="urn:microsoft.com/office/officeart/2005/8/layout/pyramid2"/>
    <dgm:cxn modelId="{8395B386-58D3-40F4-A804-375A896A9E75}" type="presOf" srcId="{56EEAA6F-B507-4CC5-B195-C64203B60038}" destId="{EDEF9622-7286-4D54-853E-D62DBA958A33}" srcOrd="0" destOrd="0" presId="urn:microsoft.com/office/officeart/2005/8/layout/pyramid2"/>
    <dgm:cxn modelId="{0503A5FD-3125-4774-B140-7388A6C76B15}" type="presOf" srcId="{AD6FFCBB-878C-4BBD-825B-B429A4E24274}" destId="{3F4BA51F-CBC7-4BE1-8379-E80060DD92C8}" srcOrd="0" destOrd="0" presId="urn:microsoft.com/office/officeart/2005/8/layout/pyramid2"/>
    <dgm:cxn modelId="{16D6AA2A-9A90-4E04-8D18-827529B398D9}" srcId="{94711266-AC55-47A1-A57C-361AD5CB4E1C}" destId="{56EEAA6F-B507-4CC5-B195-C64203B60038}" srcOrd="0" destOrd="0" parTransId="{491274E0-D7B5-4C79-9906-CAACE5AE2EB2}" sibTransId="{172E3C4F-5CE4-43A6-9F1D-D74CA6EC2015}"/>
    <dgm:cxn modelId="{A3BCAB20-1D5E-4D8D-AB42-8583BAD65F45}" srcId="{94711266-AC55-47A1-A57C-361AD5CB4E1C}" destId="{A65C3D7A-95DA-42A0-B7E7-13D4DC4AC2BC}" srcOrd="4" destOrd="0" parTransId="{2EC5E50B-D061-48D1-9612-610A8DC28E26}" sibTransId="{D952045D-358F-4D71-94C1-9096837FB636}"/>
    <dgm:cxn modelId="{B6ADE288-DB85-4DD0-8251-A0C13226B89D}" type="presOf" srcId="{4AD007B4-FAE3-45AA-9E24-77FC0C67DABC}" destId="{C7B69F80-B873-4F4A-ACFF-F18FC617143F}" srcOrd="0" destOrd="0" presId="urn:microsoft.com/office/officeart/2005/8/layout/pyramid2"/>
    <dgm:cxn modelId="{E0D62702-1B19-4431-A8FC-E5B6800B4C32}" srcId="{94711266-AC55-47A1-A57C-361AD5CB4E1C}" destId="{4AD007B4-FAE3-45AA-9E24-77FC0C67DABC}" srcOrd="3" destOrd="0" parTransId="{FED9CDA9-ABD4-4ADB-B02A-D70DDAB1442B}" sibTransId="{CCA64C86-431F-477C-AB29-BC498B1B03A8}"/>
    <dgm:cxn modelId="{69446A06-012C-4C39-AB15-6554EACD8670}" srcId="{94711266-AC55-47A1-A57C-361AD5CB4E1C}" destId="{0EEC279D-EA8E-45AE-9D27-45A28FD15221}" srcOrd="1" destOrd="0" parTransId="{159F17E2-248B-45FC-99DD-67B87360DBA2}" sibTransId="{DE86A969-1F4A-4017-9155-44E2FD5DC583}"/>
    <dgm:cxn modelId="{EF725707-1027-4E17-ADC2-7C9B3FE6749A}" type="presParOf" srcId="{2965B57A-FDFA-4E66-9169-E2A871080FA1}" destId="{FB08A1CD-C4F0-465B-BCCD-F18557D8A867}" srcOrd="0" destOrd="0" presId="urn:microsoft.com/office/officeart/2005/8/layout/pyramid2"/>
    <dgm:cxn modelId="{08FD6F70-8DD0-4CC9-8387-6CE54839C1CE}" type="presParOf" srcId="{2965B57A-FDFA-4E66-9169-E2A871080FA1}" destId="{91CB12FC-C166-490B-930D-745D78C06368}" srcOrd="1" destOrd="0" presId="urn:microsoft.com/office/officeart/2005/8/layout/pyramid2"/>
    <dgm:cxn modelId="{BD227FAB-1D78-4A33-A409-CB2364BC23B6}" type="presParOf" srcId="{91CB12FC-C166-490B-930D-745D78C06368}" destId="{EDEF9622-7286-4D54-853E-D62DBA958A33}" srcOrd="0" destOrd="0" presId="urn:microsoft.com/office/officeart/2005/8/layout/pyramid2"/>
    <dgm:cxn modelId="{CB6FE4A0-9795-48B2-9118-CF5BE48A87EC}" type="presParOf" srcId="{91CB12FC-C166-490B-930D-745D78C06368}" destId="{BA64A0E0-DBBF-419C-B639-55C328098E04}" srcOrd="1" destOrd="0" presId="urn:microsoft.com/office/officeart/2005/8/layout/pyramid2"/>
    <dgm:cxn modelId="{B652DB1F-530D-49B6-9095-17A86E9DF25D}" type="presParOf" srcId="{91CB12FC-C166-490B-930D-745D78C06368}" destId="{B0F85488-150F-41F6-8C80-7365B2363E39}" srcOrd="2" destOrd="0" presId="urn:microsoft.com/office/officeart/2005/8/layout/pyramid2"/>
    <dgm:cxn modelId="{B38128A1-42B3-40FC-8721-77DD96BF1D0F}" type="presParOf" srcId="{91CB12FC-C166-490B-930D-745D78C06368}" destId="{441F50BA-3A22-4C4C-A406-C908D6E62877}" srcOrd="3" destOrd="0" presId="urn:microsoft.com/office/officeart/2005/8/layout/pyramid2"/>
    <dgm:cxn modelId="{7DA5B98B-2B65-4457-98F7-38319EADEA9E}" type="presParOf" srcId="{91CB12FC-C166-490B-930D-745D78C06368}" destId="{3F4BA51F-CBC7-4BE1-8379-E80060DD92C8}" srcOrd="4" destOrd="0" presId="urn:microsoft.com/office/officeart/2005/8/layout/pyramid2"/>
    <dgm:cxn modelId="{7DA8B882-06B9-42EB-A7D4-DE4B0324798D}" type="presParOf" srcId="{91CB12FC-C166-490B-930D-745D78C06368}" destId="{6E7D169A-ADA8-4370-A193-94F2E57CB915}" srcOrd="5" destOrd="0" presId="urn:microsoft.com/office/officeart/2005/8/layout/pyramid2"/>
    <dgm:cxn modelId="{D62C4A56-D441-4CCC-8F50-B76565ABF5DE}" type="presParOf" srcId="{91CB12FC-C166-490B-930D-745D78C06368}" destId="{C7B69F80-B873-4F4A-ACFF-F18FC617143F}" srcOrd="6" destOrd="0" presId="urn:microsoft.com/office/officeart/2005/8/layout/pyramid2"/>
    <dgm:cxn modelId="{DEB82189-98CD-45E8-A73D-924D18580313}" type="presParOf" srcId="{91CB12FC-C166-490B-930D-745D78C06368}" destId="{EA726DA2-8579-4D8A-8B45-44EAC841D46B}" srcOrd="7" destOrd="0" presId="urn:microsoft.com/office/officeart/2005/8/layout/pyramid2"/>
    <dgm:cxn modelId="{5EABCDE6-55B1-4055-9BA6-F77FE2451288}" type="presParOf" srcId="{91CB12FC-C166-490B-930D-745D78C06368}" destId="{92C06326-0EEB-4316-8946-9C4861CE5FE4}" srcOrd="8" destOrd="0" presId="urn:microsoft.com/office/officeart/2005/8/layout/pyramid2"/>
    <dgm:cxn modelId="{0DF0A733-8CEF-4602-A626-DE0C9FD6E816}" type="presParOf" srcId="{91CB12FC-C166-490B-930D-745D78C06368}" destId="{B01D7F36-D6C7-48DE-92C1-00358A469A2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19C5A-1821-49A9-81F7-79EE2DC2A8E2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5AFB298-EEE5-4687-84EB-7E66E549A53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знает свои финансы</a:t>
          </a:r>
          <a:endParaRPr lang="ru-RU" sz="1600" dirty="0">
            <a:solidFill>
              <a:schemeClr val="tx1"/>
            </a:solidFill>
          </a:endParaRPr>
        </a:p>
      </dgm:t>
    </dgm:pt>
    <dgm:pt modelId="{3E62E24C-FF31-4EFD-A6AC-81B95904AC0C}" type="parTrans" cxnId="{403C2481-4ED8-43D6-95F7-B768EEEB7CA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60E6B492-FE71-4B79-B81F-85C5EFECB23B}" type="sibTrans" cxnId="{403C2481-4ED8-43D6-95F7-B768EEEB7CA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F5085FB4-8157-41FC-98EB-BDF564C51E9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контролирует поступление и расход финансовых средств</a:t>
          </a:r>
          <a:endParaRPr lang="ru-RU" sz="1600" dirty="0">
            <a:solidFill>
              <a:schemeClr val="tx1"/>
            </a:solidFill>
          </a:endParaRPr>
        </a:p>
      </dgm:t>
    </dgm:pt>
    <dgm:pt modelId="{07F2CE16-F9A6-4187-872B-B46999E1F1D1}" type="parTrans" cxnId="{CDABE26C-E0F3-48C7-B690-D5EDCBC229F6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B9175C1C-055A-46F1-8A8D-C3D9E9132F88}" type="sibTrans" cxnId="{CDABE26C-E0F3-48C7-B690-D5EDCBC229F6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126188DE-8074-4C68-A8A0-21BFD6B87D5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ведет системный мониторинг финансовых средств</a:t>
          </a:r>
          <a:endParaRPr lang="ru-RU" sz="1600" dirty="0">
            <a:solidFill>
              <a:schemeClr val="tx1"/>
            </a:solidFill>
          </a:endParaRPr>
        </a:p>
      </dgm:t>
    </dgm:pt>
    <dgm:pt modelId="{4F494C40-118D-404B-A36B-6E499A6CFA04}" type="parTrans" cxnId="{F4661401-74E6-4D96-BB72-57AF2F7FB27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99AFB18E-93B1-4767-A737-4B7941B0CBB9}" type="sibTrans" cxnId="{F4661401-74E6-4D96-BB72-57AF2F7FB27E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2B7EA453-9A52-4420-ABE8-70FF2B63BD5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Руководитель предоставляет достоверные данные при подготовке отчета за текущий год</a:t>
          </a:r>
          <a:endParaRPr lang="ru-RU" sz="1600" dirty="0">
            <a:solidFill>
              <a:schemeClr val="tx1"/>
            </a:solidFill>
          </a:endParaRPr>
        </a:p>
      </dgm:t>
    </dgm:pt>
    <dgm:pt modelId="{F6B3FAA8-2AC2-4DE5-812C-1E11E3229CD0}" type="parTrans" cxnId="{EDEE5C7B-3019-465F-B4F7-C7C0D1CEB65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1C59B235-3AAA-4EC7-8863-65FBB19C1E4C}" type="sibTrans" cxnId="{EDEE5C7B-3019-465F-B4F7-C7C0D1CEB655}">
      <dgm:prSet/>
      <dgm:spPr/>
      <dgm:t>
        <a:bodyPr/>
        <a:lstStyle/>
        <a:p>
          <a:endParaRPr lang="ru-RU" sz="4800">
            <a:solidFill>
              <a:schemeClr val="tx1"/>
            </a:solidFill>
          </a:endParaRPr>
        </a:p>
      </dgm:t>
    </dgm:pt>
    <dgm:pt modelId="{8B6F0161-9F56-41F0-B58A-CC9E469ECFA7}" type="pres">
      <dgm:prSet presAssocID="{B3319C5A-1821-49A9-81F7-79EE2DC2A8E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E68A76-75BD-4939-8666-1EE1C31CD6B6}" type="pres">
      <dgm:prSet presAssocID="{B3319C5A-1821-49A9-81F7-79EE2DC2A8E2}" presName="arrow" presStyleLbl="bgShp" presStyleIdx="0" presStyleCnt="1"/>
      <dgm:spPr/>
    </dgm:pt>
    <dgm:pt modelId="{F59453C3-0A17-4725-AC3D-BB229E197F64}" type="pres">
      <dgm:prSet presAssocID="{B3319C5A-1821-49A9-81F7-79EE2DC2A8E2}" presName="arrowDiagram4" presStyleCnt="0"/>
      <dgm:spPr/>
    </dgm:pt>
    <dgm:pt modelId="{EFC56373-DC69-44F7-BBEC-5B81093BF9C9}" type="pres">
      <dgm:prSet presAssocID="{95AFB298-EEE5-4687-84EB-7E66E549A53E}" presName="bullet4a" presStyleLbl="node1" presStyleIdx="0" presStyleCnt="4"/>
      <dgm:spPr/>
    </dgm:pt>
    <dgm:pt modelId="{FB1FDFC7-786C-4460-BA41-80283270DCED}" type="pres">
      <dgm:prSet presAssocID="{95AFB298-EEE5-4687-84EB-7E66E549A53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4C4CA-E7C1-4B79-A55B-D61871E1406C}" type="pres">
      <dgm:prSet presAssocID="{F5085FB4-8157-41FC-98EB-BDF564C51E91}" presName="bullet4b" presStyleLbl="node1" presStyleIdx="1" presStyleCnt="4"/>
      <dgm:spPr/>
    </dgm:pt>
    <dgm:pt modelId="{233981DF-20B0-4E2F-B39E-FE40E671D5DE}" type="pres">
      <dgm:prSet presAssocID="{F5085FB4-8157-41FC-98EB-BDF564C51E9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C08CD-F4CA-4AC0-8005-A48260B12738}" type="pres">
      <dgm:prSet presAssocID="{126188DE-8074-4C68-A8A0-21BFD6B87D54}" presName="bullet4c" presStyleLbl="node1" presStyleIdx="2" presStyleCnt="4"/>
      <dgm:spPr/>
    </dgm:pt>
    <dgm:pt modelId="{37770A7E-3A6B-4CB4-BC32-F1A431D2180B}" type="pres">
      <dgm:prSet presAssocID="{126188DE-8074-4C68-A8A0-21BFD6B87D5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AFE00-6285-421F-B5C2-38163E0883D7}" type="pres">
      <dgm:prSet presAssocID="{2B7EA453-9A52-4420-ABE8-70FF2B63BD5C}" presName="bullet4d" presStyleLbl="node1" presStyleIdx="3" presStyleCnt="4"/>
      <dgm:spPr/>
    </dgm:pt>
    <dgm:pt modelId="{97D275D6-23C7-432C-A64C-8A00ECAA5811}" type="pres">
      <dgm:prSet presAssocID="{2B7EA453-9A52-4420-ABE8-70FF2B63BD5C}" presName="textBox4d" presStyleLbl="revTx" presStyleIdx="3" presStyleCnt="4" custScaleX="122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661401-74E6-4D96-BB72-57AF2F7FB27E}" srcId="{B3319C5A-1821-49A9-81F7-79EE2DC2A8E2}" destId="{126188DE-8074-4C68-A8A0-21BFD6B87D54}" srcOrd="2" destOrd="0" parTransId="{4F494C40-118D-404B-A36B-6E499A6CFA04}" sibTransId="{99AFB18E-93B1-4767-A737-4B7941B0CBB9}"/>
    <dgm:cxn modelId="{80AFAC35-A4D7-4D9E-8B08-B4037D769FDA}" type="presOf" srcId="{F5085FB4-8157-41FC-98EB-BDF564C51E91}" destId="{233981DF-20B0-4E2F-B39E-FE40E671D5DE}" srcOrd="0" destOrd="0" presId="urn:microsoft.com/office/officeart/2005/8/layout/arrow2"/>
    <dgm:cxn modelId="{62EAFDFC-7557-4607-BE67-EDBED2B7D10F}" type="presOf" srcId="{2B7EA453-9A52-4420-ABE8-70FF2B63BD5C}" destId="{97D275D6-23C7-432C-A64C-8A00ECAA5811}" srcOrd="0" destOrd="0" presId="urn:microsoft.com/office/officeart/2005/8/layout/arrow2"/>
    <dgm:cxn modelId="{A7A0FEB4-CA27-40B0-8057-FDDA90AE185A}" type="presOf" srcId="{B3319C5A-1821-49A9-81F7-79EE2DC2A8E2}" destId="{8B6F0161-9F56-41F0-B58A-CC9E469ECFA7}" srcOrd="0" destOrd="0" presId="urn:microsoft.com/office/officeart/2005/8/layout/arrow2"/>
    <dgm:cxn modelId="{EDEE5C7B-3019-465F-B4F7-C7C0D1CEB655}" srcId="{B3319C5A-1821-49A9-81F7-79EE2DC2A8E2}" destId="{2B7EA453-9A52-4420-ABE8-70FF2B63BD5C}" srcOrd="3" destOrd="0" parTransId="{F6B3FAA8-2AC2-4DE5-812C-1E11E3229CD0}" sibTransId="{1C59B235-3AAA-4EC7-8863-65FBB19C1E4C}"/>
    <dgm:cxn modelId="{0BE6B3D9-EA86-43D7-89EE-0E9816C3432A}" type="presOf" srcId="{126188DE-8074-4C68-A8A0-21BFD6B87D54}" destId="{37770A7E-3A6B-4CB4-BC32-F1A431D2180B}" srcOrd="0" destOrd="0" presId="urn:microsoft.com/office/officeart/2005/8/layout/arrow2"/>
    <dgm:cxn modelId="{9307028D-6F76-4593-BE6A-9408F7F13D26}" type="presOf" srcId="{95AFB298-EEE5-4687-84EB-7E66E549A53E}" destId="{FB1FDFC7-786C-4460-BA41-80283270DCED}" srcOrd="0" destOrd="0" presId="urn:microsoft.com/office/officeart/2005/8/layout/arrow2"/>
    <dgm:cxn modelId="{CDABE26C-E0F3-48C7-B690-D5EDCBC229F6}" srcId="{B3319C5A-1821-49A9-81F7-79EE2DC2A8E2}" destId="{F5085FB4-8157-41FC-98EB-BDF564C51E91}" srcOrd="1" destOrd="0" parTransId="{07F2CE16-F9A6-4187-872B-B46999E1F1D1}" sibTransId="{B9175C1C-055A-46F1-8A8D-C3D9E9132F88}"/>
    <dgm:cxn modelId="{403C2481-4ED8-43D6-95F7-B768EEEB7CA5}" srcId="{B3319C5A-1821-49A9-81F7-79EE2DC2A8E2}" destId="{95AFB298-EEE5-4687-84EB-7E66E549A53E}" srcOrd="0" destOrd="0" parTransId="{3E62E24C-FF31-4EFD-A6AC-81B95904AC0C}" sibTransId="{60E6B492-FE71-4B79-B81F-85C5EFECB23B}"/>
    <dgm:cxn modelId="{8D27E223-8ECA-4C58-A336-F35551F3A940}" type="presParOf" srcId="{8B6F0161-9F56-41F0-B58A-CC9E469ECFA7}" destId="{D6E68A76-75BD-4939-8666-1EE1C31CD6B6}" srcOrd="0" destOrd="0" presId="urn:microsoft.com/office/officeart/2005/8/layout/arrow2"/>
    <dgm:cxn modelId="{87FBE69F-998E-4793-9834-D5E2C72A24A1}" type="presParOf" srcId="{8B6F0161-9F56-41F0-B58A-CC9E469ECFA7}" destId="{F59453C3-0A17-4725-AC3D-BB229E197F64}" srcOrd="1" destOrd="0" presId="urn:microsoft.com/office/officeart/2005/8/layout/arrow2"/>
    <dgm:cxn modelId="{08A8D2B9-C98C-4596-B1AC-D2ACDC4B1AB5}" type="presParOf" srcId="{F59453C3-0A17-4725-AC3D-BB229E197F64}" destId="{EFC56373-DC69-44F7-BBEC-5B81093BF9C9}" srcOrd="0" destOrd="0" presId="urn:microsoft.com/office/officeart/2005/8/layout/arrow2"/>
    <dgm:cxn modelId="{AC7F8A9C-0759-43C4-8A3D-429849011493}" type="presParOf" srcId="{F59453C3-0A17-4725-AC3D-BB229E197F64}" destId="{FB1FDFC7-786C-4460-BA41-80283270DCED}" srcOrd="1" destOrd="0" presId="urn:microsoft.com/office/officeart/2005/8/layout/arrow2"/>
    <dgm:cxn modelId="{224F0053-66B5-42A1-9FEA-C229F7E3E968}" type="presParOf" srcId="{F59453C3-0A17-4725-AC3D-BB229E197F64}" destId="{70E4C4CA-E7C1-4B79-A55B-D61871E1406C}" srcOrd="2" destOrd="0" presId="urn:microsoft.com/office/officeart/2005/8/layout/arrow2"/>
    <dgm:cxn modelId="{D029E578-63CC-42A0-BA4A-DEDDEEDB5CC6}" type="presParOf" srcId="{F59453C3-0A17-4725-AC3D-BB229E197F64}" destId="{233981DF-20B0-4E2F-B39E-FE40E671D5DE}" srcOrd="3" destOrd="0" presId="urn:microsoft.com/office/officeart/2005/8/layout/arrow2"/>
    <dgm:cxn modelId="{6C29CDCE-6BDB-4152-BD52-4C6E49B6E0DE}" type="presParOf" srcId="{F59453C3-0A17-4725-AC3D-BB229E197F64}" destId="{264C08CD-F4CA-4AC0-8005-A48260B12738}" srcOrd="4" destOrd="0" presId="urn:microsoft.com/office/officeart/2005/8/layout/arrow2"/>
    <dgm:cxn modelId="{8D7F9AAD-8F36-47AA-A9BE-1449408B0352}" type="presParOf" srcId="{F59453C3-0A17-4725-AC3D-BB229E197F64}" destId="{37770A7E-3A6B-4CB4-BC32-F1A431D2180B}" srcOrd="5" destOrd="0" presId="urn:microsoft.com/office/officeart/2005/8/layout/arrow2"/>
    <dgm:cxn modelId="{FED035E0-D431-43B5-808E-2878C470622E}" type="presParOf" srcId="{F59453C3-0A17-4725-AC3D-BB229E197F64}" destId="{6DDAFE00-6285-421F-B5C2-38163E0883D7}" srcOrd="6" destOrd="0" presId="urn:microsoft.com/office/officeart/2005/8/layout/arrow2"/>
    <dgm:cxn modelId="{269A5E19-8DE3-45AC-A745-294C7EC7F191}" type="presParOf" srcId="{F59453C3-0A17-4725-AC3D-BB229E197F64}" destId="{97D275D6-23C7-432C-A64C-8A00ECAA581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AC7CB5-8A6B-46FE-B4C2-9A19BC516CFD}" type="doc">
      <dgm:prSet loTypeId="urn:microsoft.com/office/officeart/2005/8/layout/pyramid2" loCatId="pyramid" qsTypeId="urn:microsoft.com/office/officeart/2005/8/quickstyle/simple1" qsCatId="simple" csTypeId="urn:microsoft.com/office/officeart/2005/8/colors/accent1_3" csCatId="accent1" phldr="1"/>
      <dgm:spPr/>
    </dgm:pt>
    <dgm:pt modelId="{62378B56-BD0A-4D0F-B6EC-4C606278AE6B}">
      <dgm:prSet phldrT="[Текст]"/>
      <dgm:spPr/>
      <dgm:t>
        <a:bodyPr/>
        <a:lstStyle/>
        <a:p>
          <a:r>
            <a:rPr lang="ru-RU" dirty="0" smtClean="0"/>
            <a:t>Отсутствие должного контроля выполнения договоров на продукты питания</a:t>
          </a:r>
          <a:endParaRPr lang="ru-RU" dirty="0"/>
        </a:p>
      </dgm:t>
    </dgm:pt>
    <dgm:pt modelId="{03D35FDD-18E3-456D-8ADF-4312EAA355BA}" type="parTrans" cxnId="{B89E60BB-1E9B-46E6-9387-9F1B5C2427BB}">
      <dgm:prSet/>
      <dgm:spPr/>
      <dgm:t>
        <a:bodyPr/>
        <a:lstStyle/>
        <a:p>
          <a:endParaRPr lang="ru-RU"/>
        </a:p>
      </dgm:t>
    </dgm:pt>
    <dgm:pt modelId="{325C009D-71E2-4B53-A575-FB73A8556106}" type="sibTrans" cxnId="{B89E60BB-1E9B-46E6-9387-9F1B5C2427BB}">
      <dgm:prSet/>
      <dgm:spPr/>
      <dgm:t>
        <a:bodyPr/>
        <a:lstStyle/>
        <a:p>
          <a:endParaRPr lang="ru-RU"/>
        </a:p>
      </dgm:t>
    </dgm:pt>
    <dgm:pt modelId="{DF4D04D3-8921-4D5A-BA77-853524291EB3}">
      <dgm:prSet phldrT="[Текст]"/>
      <dgm:spPr/>
      <dgm:t>
        <a:bodyPr/>
        <a:lstStyle/>
        <a:p>
          <a:r>
            <a:rPr lang="ru-RU" dirty="0" smtClean="0"/>
            <a:t>Большие временные затраты при составлении соглашений на расторжение договоров по продуктам питания</a:t>
          </a:r>
          <a:endParaRPr lang="ru-RU" dirty="0"/>
        </a:p>
      </dgm:t>
    </dgm:pt>
    <dgm:pt modelId="{ACD700C3-30A9-4547-A52E-13D63931BEB9}" type="parTrans" cxnId="{4AF7C239-6DE1-4DA9-BE3A-4070CF94C981}">
      <dgm:prSet/>
      <dgm:spPr/>
      <dgm:t>
        <a:bodyPr/>
        <a:lstStyle/>
        <a:p>
          <a:endParaRPr lang="ru-RU"/>
        </a:p>
      </dgm:t>
    </dgm:pt>
    <dgm:pt modelId="{ED9C9635-D149-40F0-A63F-8AD327CC941C}" type="sibTrans" cxnId="{4AF7C239-6DE1-4DA9-BE3A-4070CF94C981}">
      <dgm:prSet/>
      <dgm:spPr/>
      <dgm:t>
        <a:bodyPr/>
        <a:lstStyle/>
        <a:p>
          <a:endParaRPr lang="ru-RU"/>
        </a:p>
      </dgm:t>
    </dgm:pt>
    <dgm:pt modelId="{97CA1543-EC18-4CF6-8569-6CB61FACC3B1}">
      <dgm:prSet phldrT="[Текст]"/>
      <dgm:spPr/>
      <dgm:t>
        <a:bodyPr/>
        <a:lstStyle/>
        <a:p>
          <a:r>
            <a:rPr lang="ru-RU" dirty="0" smtClean="0"/>
            <a:t>Отсутствие должного контроля правильности постановки цены на продукты питания в платежных документах</a:t>
          </a:r>
          <a:endParaRPr lang="ru-RU" dirty="0"/>
        </a:p>
      </dgm:t>
    </dgm:pt>
    <dgm:pt modelId="{1F935066-1BC0-48E3-820A-8BA8BF7B9FFF}" type="parTrans" cxnId="{D7781631-CAB2-41EE-978A-6C99572F90E7}">
      <dgm:prSet/>
      <dgm:spPr/>
      <dgm:t>
        <a:bodyPr/>
        <a:lstStyle/>
        <a:p>
          <a:endParaRPr lang="ru-RU"/>
        </a:p>
      </dgm:t>
    </dgm:pt>
    <dgm:pt modelId="{AD33DDD3-FEE7-4743-B637-4337E6220044}" type="sibTrans" cxnId="{D7781631-CAB2-41EE-978A-6C99572F90E7}">
      <dgm:prSet/>
      <dgm:spPr/>
      <dgm:t>
        <a:bodyPr/>
        <a:lstStyle/>
        <a:p>
          <a:endParaRPr lang="ru-RU"/>
        </a:p>
      </dgm:t>
    </dgm:pt>
    <dgm:pt modelId="{9B8FE819-D713-4A96-A83A-0CE976538590}" type="pres">
      <dgm:prSet presAssocID="{24AC7CB5-8A6B-46FE-B4C2-9A19BC516CFD}" presName="compositeShape" presStyleCnt="0">
        <dgm:presLayoutVars>
          <dgm:dir/>
          <dgm:resizeHandles/>
        </dgm:presLayoutVars>
      </dgm:prSet>
      <dgm:spPr/>
    </dgm:pt>
    <dgm:pt modelId="{AC6F7900-3BE4-4B32-AE12-C5E5703FEFA7}" type="pres">
      <dgm:prSet presAssocID="{24AC7CB5-8A6B-46FE-B4C2-9A19BC516CFD}" presName="pyramid" presStyleLbl="node1" presStyleIdx="0" presStyleCnt="1"/>
      <dgm:spPr/>
    </dgm:pt>
    <dgm:pt modelId="{C3FD556E-06E6-4807-8E36-0803E3C40039}" type="pres">
      <dgm:prSet presAssocID="{24AC7CB5-8A6B-46FE-B4C2-9A19BC516CFD}" presName="theList" presStyleCnt="0"/>
      <dgm:spPr/>
    </dgm:pt>
    <dgm:pt modelId="{45C2B325-DCE6-47FF-ABAF-2B5C806D64A4}" type="pres">
      <dgm:prSet presAssocID="{62378B56-BD0A-4D0F-B6EC-4C606278AE6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C9F81-3A34-46A6-BBEB-512B8A4B9839}" type="pres">
      <dgm:prSet presAssocID="{62378B56-BD0A-4D0F-B6EC-4C606278AE6B}" presName="aSpace" presStyleCnt="0"/>
      <dgm:spPr/>
    </dgm:pt>
    <dgm:pt modelId="{2A18C0D9-B3C5-44D8-8E42-BD5C695434C5}" type="pres">
      <dgm:prSet presAssocID="{DF4D04D3-8921-4D5A-BA77-853524291EB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C9BC2-9F45-41C0-8757-114EEF064145}" type="pres">
      <dgm:prSet presAssocID="{DF4D04D3-8921-4D5A-BA77-853524291EB3}" presName="aSpace" presStyleCnt="0"/>
      <dgm:spPr/>
    </dgm:pt>
    <dgm:pt modelId="{329AF9C4-E3F6-4B4C-9007-9C40A5E9446B}" type="pres">
      <dgm:prSet presAssocID="{97CA1543-EC18-4CF6-8569-6CB61FACC3B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B712-C200-4C50-9BD8-0EB90EA5AE1B}" type="pres">
      <dgm:prSet presAssocID="{97CA1543-EC18-4CF6-8569-6CB61FACC3B1}" presName="aSpace" presStyleCnt="0"/>
      <dgm:spPr/>
    </dgm:pt>
  </dgm:ptLst>
  <dgm:cxnLst>
    <dgm:cxn modelId="{4AF7C239-6DE1-4DA9-BE3A-4070CF94C981}" srcId="{24AC7CB5-8A6B-46FE-B4C2-9A19BC516CFD}" destId="{DF4D04D3-8921-4D5A-BA77-853524291EB3}" srcOrd="1" destOrd="0" parTransId="{ACD700C3-30A9-4547-A52E-13D63931BEB9}" sibTransId="{ED9C9635-D149-40F0-A63F-8AD327CC941C}"/>
    <dgm:cxn modelId="{4D039C4F-F25B-4661-8903-E09781B5DB46}" type="presOf" srcId="{24AC7CB5-8A6B-46FE-B4C2-9A19BC516CFD}" destId="{9B8FE819-D713-4A96-A83A-0CE976538590}" srcOrd="0" destOrd="0" presId="urn:microsoft.com/office/officeart/2005/8/layout/pyramid2"/>
    <dgm:cxn modelId="{D7781631-CAB2-41EE-978A-6C99572F90E7}" srcId="{24AC7CB5-8A6B-46FE-B4C2-9A19BC516CFD}" destId="{97CA1543-EC18-4CF6-8569-6CB61FACC3B1}" srcOrd="2" destOrd="0" parTransId="{1F935066-1BC0-48E3-820A-8BA8BF7B9FFF}" sibTransId="{AD33DDD3-FEE7-4743-B637-4337E6220044}"/>
    <dgm:cxn modelId="{B89E60BB-1E9B-46E6-9387-9F1B5C2427BB}" srcId="{24AC7CB5-8A6B-46FE-B4C2-9A19BC516CFD}" destId="{62378B56-BD0A-4D0F-B6EC-4C606278AE6B}" srcOrd="0" destOrd="0" parTransId="{03D35FDD-18E3-456D-8ADF-4312EAA355BA}" sibTransId="{325C009D-71E2-4B53-A575-FB73A8556106}"/>
    <dgm:cxn modelId="{A4D22D30-FD8D-44D5-8F5F-500E21F6DDF8}" type="presOf" srcId="{62378B56-BD0A-4D0F-B6EC-4C606278AE6B}" destId="{45C2B325-DCE6-47FF-ABAF-2B5C806D64A4}" srcOrd="0" destOrd="0" presId="urn:microsoft.com/office/officeart/2005/8/layout/pyramid2"/>
    <dgm:cxn modelId="{D1D68F00-7496-4BC2-ABDD-8FDB24C12BE1}" type="presOf" srcId="{DF4D04D3-8921-4D5A-BA77-853524291EB3}" destId="{2A18C0D9-B3C5-44D8-8E42-BD5C695434C5}" srcOrd="0" destOrd="0" presId="urn:microsoft.com/office/officeart/2005/8/layout/pyramid2"/>
    <dgm:cxn modelId="{ED7DCC46-FBDD-433E-B45B-758D5821046F}" type="presOf" srcId="{97CA1543-EC18-4CF6-8569-6CB61FACC3B1}" destId="{329AF9C4-E3F6-4B4C-9007-9C40A5E9446B}" srcOrd="0" destOrd="0" presId="urn:microsoft.com/office/officeart/2005/8/layout/pyramid2"/>
    <dgm:cxn modelId="{06C1A48A-9C66-42FD-91E1-99FABD95FDAF}" type="presParOf" srcId="{9B8FE819-D713-4A96-A83A-0CE976538590}" destId="{AC6F7900-3BE4-4B32-AE12-C5E5703FEFA7}" srcOrd="0" destOrd="0" presId="urn:microsoft.com/office/officeart/2005/8/layout/pyramid2"/>
    <dgm:cxn modelId="{9C1655FD-8EB0-41BE-BC9A-D5F2FB4A2B75}" type="presParOf" srcId="{9B8FE819-D713-4A96-A83A-0CE976538590}" destId="{C3FD556E-06E6-4807-8E36-0803E3C40039}" srcOrd="1" destOrd="0" presId="urn:microsoft.com/office/officeart/2005/8/layout/pyramid2"/>
    <dgm:cxn modelId="{7009E161-F7C6-4F91-915E-FC74F336C76D}" type="presParOf" srcId="{C3FD556E-06E6-4807-8E36-0803E3C40039}" destId="{45C2B325-DCE6-47FF-ABAF-2B5C806D64A4}" srcOrd="0" destOrd="0" presId="urn:microsoft.com/office/officeart/2005/8/layout/pyramid2"/>
    <dgm:cxn modelId="{956B7C0D-25BD-4B5A-B885-2053176CDE1A}" type="presParOf" srcId="{C3FD556E-06E6-4807-8E36-0803E3C40039}" destId="{A07C9F81-3A34-46A6-BBEB-512B8A4B9839}" srcOrd="1" destOrd="0" presId="urn:microsoft.com/office/officeart/2005/8/layout/pyramid2"/>
    <dgm:cxn modelId="{587D4AC1-3A9E-4095-9E68-B724AD8F2617}" type="presParOf" srcId="{C3FD556E-06E6-4807-8E36-0803E3C40039}" destId="{2A18C0D9-B3C5-44D8-8E42-BD5C695434C5}" srcOrd="2" destOrd="0" presId="urn:microsoft.com/office/officeart/2005/8/layout/pyramid2"/>
    <dgm:cxn modelId="{AC57C722-6062-4A64-BA3D-377E83154CEC}" type="presParOf" srcId="{C3FD556E-06E6-4807-8E36-0803E3C40039}" destId="{A54C9BC2-9F45-41C0-8757-114EEF064145}" srcOrd="3" destOrd="0" presId="urn:microsoft.com/office/officeart/2005/8/layout/pyramid2"/>
    <dgm:cxn modelId="{A376E5BA-4116-472E-9580-2E75C0965988}" type="presParOf" srcId="{C3FD556E-06E6-4807-8E36-0803E3C40039}" destId="{329AF9C4-E3F6-4B4C-9007-9C40A5E9446B}" srcOrd="4" destOrd="0" presId="urn:microsoft.com/office/officeart/2005/8/layout/pyramid2"/>
    <dgm:cxn modelId="{7F311F4A-0706-433C-B447-2FAAE69B77C0}" type="presParOf" srcId="{C3FD556E-06E6-4807-8E36-0803E3C40039}" destId="{3CFDB712-C200-4C50-9BD8-0EB90EA5AE1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DA95D-892A-4881-A945-77AD6311BEDC}">
      <dsp:nvSpPr>
        <dsp:cNvPr id="0" name=""/>
        <dsp:cNvSpPr/>
      </dsp:nvSpPr>
      <dsp:spPr>
        <a:xfrm>
          <a:off x="0" y="0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получает план ФХД на текущий год ( 1 мин.)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0"/>
        <a:ext cx="5555945" cy="1175760"/>
      </dsp:txXfrm>
    </dsp:sp>
    <dsp:sp modelId="{6BF1C5E0-F6BB-4111-BEA6-8ABF30B208E9}">
      <dsp:nvSpPr>
        <dsp:cNvPr id="0" name=""/>
        <dsp:cNvSpPr/>
      </dsp:nvSpPr>
      <dsp:spPr>
        <a:xfrm>
          <a:off x="574119" y="1389535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Изучение плана ФХД и статей, на которые заложены финансы в текущем году (20 мин.).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4119" y="1389535"/>
        <a:ext cx="5516797" cy="1175760"/>
      </dsp:txXfrm>
    </dsp:sp>
    <dsp:sp modelId="{B606E168-DB8E-4DB6-B7D7-5C5A9A5007CD}">
      <dsp:nvSpPr>
        <dsp:cNvPr id="0" name=""/>
        <dsp:cNvSpPr/>
      </dsp:nvSpPr>
      <dsp:spPr>
        <a:xfrm>
          <a:off x="1139670" y="2779071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</a:rPr>
            <a:t>При необходимости закупки оборудования (материалов, выполнения работ), руководитель достает план ФХД и ищет средства заложенные на данные затраты (20 мин.)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1139670" y="2779071"/>
        <a:ext cx="5525366" cy="1175760"/>
      </dsp:txXfrm>
    </dsp:sp>
    <dsp:sp modelId="{11546E3D-A55F-4E07-8470-9F0344453C53}">
      <dsp:nvSpPr>
        <dsp:cNvPr id="0" name=""/>
        <dsp:cNvSpPr/>
      </dsp:nvSpPr>
      <dsp:spPr>
        <a:xfrm>
          <a:off x="1713790" y="4168607"/>
          <a:ext cx="6855161" cy="117576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подготовке публичного доклада руководитель поднимает  все счета, которые были оплачены в течение года и разносит их по статьям расхода (5 часов).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13790" y="4168607"/>
        <a:ext cx="5516797" cy="1175760"/>
      </dsp:txXfrm>
    </dsp:sp>
    <dsp:sp modelId="{2BF171E5-2DE1-4200-9E7B-BB91D2D1B87B}">
      <dsp:nvSpPr>
        <dsp:cNvPr id="0" name=""/>
        <dsp:cNvSpPr/>
      </dsp:nvSpPr>
      <dsp:spPr>
        <a:xfrm>
          <a:off x="6090916" y="900526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090916" y="900526"/>
        <a:ext cx="764244" cy="764244"/>
      </dsp:txXfrm>
    </dsp:sp>
    <dsp:sp modelId="{11D557BB-15EA-4BE0-B280-0376863CD189}">
      <dsp:nvSpPr>
        <dsp:cNvPr id="0" name=""/>
        <dsp:cNvSpPr/>
      </dsp:nvSpPr>
      <dsp:spPr>
        <a:xfrm>
          <a:off x="6665036" y="2290061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665036" y="2290061"/>
        <a:ext cx="764244" cy="764244"/>
      </dsp:txXfrm>
    </dsp:sp>
    <dsp:sp modelId="{5C7F9F86-239F-4C6C-A048-887683C10CE2}">
      <dsp:nvSpPr>
        <dsp:cNvPr id="0" name=""/>
        <dsp:cNvSpPr/>
      </dsp:nvSpPr>
      <dsp:spPr>
        <a:xfrm>
          <a:off x="7230587" y="3679597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7230587" y="3679597"/>
        <a:ext cx="764244" cy="7642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7DA95D-892A-4881-A945-77AD6311BEDC}">
      <dsp:nvSpPr>
        <dsp:cNvPr id="0" name=""/>
        <dsp:cNvSpPr/>
      </dsp:nvSpPr>
      <dsp:spPr>
        <a:xfrm>
          <a:off x="0" y="0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При оказании платных услуг в организации возникает необходимость постоянного  учета  поступающих средств и их расход; количества воспитанников посещающих данные услуги, в результате руководителю необходимо  периодически работать с большим количеством бумаг и их анализировать (3 часа).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0"/>
        <a:ext cx="5365372" cy="1175760"/>
      </dsp:txXfrm>
    </dsp:sp>
    <dsp:sp modelId="{6BF1C5E0-F6BB-4111-BEA6-8ABF30B208E9}">
      <dsp:nvSpPr>
        <dsp:cNvPr id="0" name=""/>
        <dsp:cNvSpPr/>
      </dsp:nvSpPr>
      <dsp:spPr>
        <a:xfrm>
          <a:off x="558159" y="1389535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</a:rPr>
            <a:t> Для выполнения муниципального задания руководителю необходимо вести контроль посещаемости воспитанников и своевременно принимать необходимые меры для повышения коэффициента посещаемости.  Для контроля данного показателя руководитель тратит около 1 часа в месяц.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558159" y="1389535"/>
        <a:ext cx="5342184" cy="1175760"/>
      </dsp:txXfrm>
    </dsp:sp>
    <dsp:sp modelId="{B606E168-DB8E-4DB6-B7D7-5C5A9A5007CD}">
      <dsp:nvSpPr>
        <dsp:cNvPr id="0" name=""/>
        <dsp:cNvSpPr/>
      </dsp:nvSpPr>
      <dsp:spPr>
        <a:xfrm>
          <a:off x="1107987" y="2779071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</a:rPr>
            <a:t>В течение года складывается экономия по средствам оплаченным родителями за присмотр и уход за детьми в ДОО, данную экономию необходимо израсходовать на определённые группы товара, чтобы вычислить данную экономию руководитель в месяц затрачивает около 1 часа работы.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107987" y="2779071"/>
        <a:ext cx="5350515" cy="1175760"/>
      </dsp:txXfrm>
    </dsp:sp>
    <dsp:sp modelId="{11546E3D-A55F-4E07-8470-9F0344453C53}">
      <dsp:nvSpPr>
        <dsp:cNvPr id="0" name=""/>
        <dsp:cNvSpPr/>
      </dsp:nvSpPr>
      <dsp:spPr>
        <a:xfrm>
          <a:off x="1666147" y="4168607"/>
          <a:ext cx="6664588" cy="117576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strike="noStrike" kern="1200" dirty="0" smtClean="0">
              <a:solidFill>
                <a:schemeClr val="tx1"/>
              </a:solidFill>
            </a:rPr>
            <a:t>При необходимости контроля </a:t>
          </a:r>
          <a:r>
            <a:rPr lang="ru-RU" sz="1200" kern="1200" dirty="0" smtClean="0">
              <a:solidFill>
                <a:schemeClr val="tx1"/>
              </a:solidFill>
            </a:rPr>
            <a:t>коммунальных расходов с целью недопущения перерасходованы  отведенных лимитов,  руководитель начинает  анализировать все счета по коммунальным платежам и сравнивать их с лимитами на текущий период (1 час.)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666147" y="4168607"/>
        <a:ext cx="5342184" cy="1175760"/>
      </dsp:txXfrm>
    </dsp:sp>
    <dsp:sp modelId="{2BF171E5-2DE1-4200-9E7B-BB91D2D1B87B}">
      <dsp:nvSpPr>
        <dsp:cNvPr id="0" name=""/>
        <dsp:cNvSpPr/>
      </dsp:nvSpPr>
      <dsp:spPr>
        <a:xfrm>
          <a:off x="5900344" y="900526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5900344" y="900526"/>
        <a:ext cx="764244" cy="764244"/>
      </dsp:txXfrm>
    </dsp:sp>
    <dsp:sp modelId="{11D557BB-15EA-4BE0-B280-0376863CD189}">
      <dsp:nvSpPr>
        <dsp:cNvPr id="0" name=""/>
        <dsp:cNvSpPr/>
      </dsp:nvSpPr>
      <dsp:spPr>
        <a:xfrm>
          <a:off x="6458503" y="2290061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6458503" y="2290061"/>
        <a:ext cx="764244" cy="764244"/>
      </dsp:txXfrm>
    </dsp:sp>
    <dsp:sp modelId="{5C7F9F86-239F-4C6C-A048-887683C10CE2}">
      <dsp:nvSpPr>
        <dsp:cNvPr id="0" name=""/>
        <dsp:cNvSpPr/>
      </dsp:nvSpPr>
      <dsp:spPr>
        <a:xfrm>
          <a:off x="7008332" y="3679597"/>
          <a:ext cx="764244" cy="764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>
            <a:solidFill>
              <a:schemeClr val="tx1"/>
            </a:solidFill>
          </a:endParaRPr>
        </a:p>
      </dsp:txBody>
      <dsp:txXfrm>
        <a:off x="7008332" y="3679597"/>
        <a:ext cx="764244" cy="764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08A1CD-C4F0-465B-BCCD-F18557D8A867}">
      <dsp:nvSpPr>
        <dsp:cNvPr id="0" name=""/>
        <dsp:cNvSpPr/>
      </dsp:nvSpPr>
      <dsp:spPr>
        <a:xfrm>
          <a:off x="99202" y="0"/>
          <a:ext cx="5128344" cy="512834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F9622-7286-4D54-853E-D62DBA958A33}">
      <dsp:nvSpPr>
        <dsp:cNvPr id="0" name=""/>
        <dsp:cNvSpPr/>
      </dsp:nvSpPr>
      <dsp:spPr>
        <a:xfrm>
          <a:off x="2663374" y="513335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системы мониторинга финансовых средств</a:t>
          </a:r>
          <a:endParaRPr lang="ru-RU" sz="1400" kern="1200" dirty="0"/>
        </a:p>
      </dsp:txBody>
      <dsp:txXfrm>
        <a:off x="2663374" y="513335"/>
        <a:ext cx="3333423" cy="729186"/>
      </dsp:txXfrm>
    </dsp:sp>
    <dsp:sp modelId="{B0F85488-150F-41F6-8C80-7365B2363E39}">
      <dsp:nvSpPr>
        <dsp:cNvPr id="0" name=""/>
        <dsp:cNvSpPr/>
      </dsp:nvSpPr>
      <dsp:spPr>
        <a:xfrm>
          <a:off x="2663374" y="1333669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моделей  контроля финансовых средств </a:t>
          </a:r>
          <a:endParaRPr lang="ru-RU" sz="1400" kern="1200" dirty="0"/>
        </a:p>
      </dsp:txBody>
      <dsp:txXfrm>
        <a:off x="2663374" y="1333669"/>
        <a:ext cx="3333423" cy="729186"/>
      </dsp:txXfrm>
    </dsp:sp>
    <dsp:sp modelId="{3F4BA51F-CBC7-4BE1-8379-E80060DD92C8}">
      <dsp:nvSpPr>
        <dsp:cNvPr id="0" name=""/>
        <dsp:cNvSpPr/>
      </dsp:nvSpPr>
      <dsp:spPr>
        <a:xfrm>
          <a:off x="2663374" y="2154004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Длительный по времени процесс анализа и контроля финансовых средств</a:t>
          </a:r>
          <a:endParaRPr lang="ru-RU" sz="1400" kern="1200" dirty="0"/>
        </a:p>
      </dsp:txBody>
      <dsp:txXfrm>
        <a:off x="2663374" y="2154004"/>
        <a:ext cx="3333423" cy="729186"/>
      </dsp:txXfrm>
    </dsp:sp>
    <dsp:sp modelId="{C7B69F80-B873-4F4A-ACFF-F18FC617143F}">
      <dsp:nvSpPr>
        <dsp:cNvPr id="0" name=""/>
        <dsp:cNvSpPr/>
      </dsp:nvSpPr>
      <dsp:spPr>
        <a:xfrm>
          <a:off x="2663374" y="2974339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Нерациональное распределение средств</a:t>
          </a:r>
          <a:endParaRPr lang="ru-RU" sz="1400" kern="1200" dirty="0"/>
        </a:p>
      </dsp:txBody>
      <dsp:txXfrm>
        <a:off x="2663374" y="2974339"/>
        <a:ext cx="3333423" cy="729186"/>
      </dsp:txXfrm>
    </dsp:sp>
    <dsp:sp modelId="{92C06326-0EEB-4316-8946-9C4861CE5FE4}">
      <dsp:nvSpPr>
        <dsp:cNvPr id="0" name=""/>
        <dsp:cNvSpPr/>
      </dsp:nvSpPr>
      <dsp:spPr>
        <a:xfrm>
          <a:off x="2663374" y="3794674"/>
          <a:ext cx="3333423" cy="7291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Потеря времени при работе с большим количеством бумаг и информации</a:t>
          </a:r>
          <a:endParaRPr lang="ru-RU" sz="1400" kern="1200" dirty="0"/>
        </a:p>
      </dsp:txBody>
      <dsp:txXfrm>
        <a:off x="2663374" y="3794674"/>
        <a:ext cx="3333423" cy="7291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68A76-75BD-4939-8666-1EE1C31CD6B6}">
      <dsp:nvSpPr>
        <dsp:cNvPr id="0" name=""/>
        <dsp:cNvSpPr/>
      </dsp:nvSpPr>
      <dsp:spPr>
        <a:xfrm>
          <a:off x="0" y="88897"/>
          <a:ext cx="7920880" cy="49505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56373-DC69-44F7-BBEC-5B81093BF9C9}">
      <dsp:nvSpPr>
        <dsp:cNvPr id="0" name=""/>
        <dsp:cNvSpPr/>
      </dsp:nvSpPr>
      <dsp:spPr>
        <a:xfrm>
          <a:off x="780206" y="3770125"/>
          <a:ext cx="182180" cy="1821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FDFC7-786C-4460-BA41-80283270DCED}">
      <dsp:nvSpPr>
        <dsp:cNvPr id="0" name=""/>
        <dsp:cNvSpPr/>
      </dsp:nvSpPr>
      <dsp:spPr>
        <a:xfrm>
          <a:off x="871296" y="3861216"/>
          <a:ext cx="1354470" cy="117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3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знает свои финансы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1296" y="3861216"/>
        <a:ext cx="1354470" cy="1178230"/>
      </dsp:txXfrm>
    </dsp:sp>
    <dsp:sp modelId="{70E4C4CA-E7C1-4B79-A55B-D61871E1406C}">
      <dsp:nvSpPr>
        <dsp:cNvPr id="0" name=""/>
        <dsp:cNvSpPr/>
      </dsp:nvSpPr>
      <dsp:spPr>
        <a:xfrm>
          <a:off x="2067349" y="2618628"/>
          <a:ext cx="316835" cy="31683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981DF-20B0-4E2F-B39E-FE40E671D5DE}">
      <dsp:nvSpPr>
        <dsp:cNvPr id="0" name=""/>
        <dsp:cNvSpPr/>
      </dsp:nvSpPr>
      <dsp:spPr>
        <a:xfrm>
          <a:off x="2225767" y="2777045"/>
          <a:ext cx="1663384" cy="2262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8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контролирует поступление и расход финансовых средств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25767" y="2777045"/>
        <a:ext cx="1663384" cy="2262401"/>
      </dsp:txXfrm>
    </dsp:sp>
    <dsp:sp modelId="{264C08CD-F4CA-4AC0-8005-A48260B12738}">
      <dsp:nvSpPr>
        <dsp:cNvPr id="0" name=""/>
        <dsp:cNvSpPr/>
      </dsp:nvSpPr>
      <dsp:spPr>
        <a:xfrm>
          <a:off x="3710932" y="1770103"/>
          <a:ext cx="419806" cy="419806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70A7E-3A6B-4CB4-BC32-F1A431D2180B}">
      <dsp:nvSpPr>
        <dsp:cNvPr id="0" name=""/>
        <dsp:cNvSpPr/>
      </dsp:nvSpPr>
      <dsp:spPr>
        <a:xfrm>
          <a:off x="3920835" y="1980007"/>
          <a:ext cx="1663384" cy="3059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4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ведет системный мониторинг финансовых средств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920835" y="1980007"/>
        <a:ext cx="1663384" cy="3059439"/>
      </dsp:txXfrm>
    </dsp:sp>
    <dsp:sp modelId="{6DDAFE00-6285-421F-B5C2-38163E0883D7}">
      <dsp:nvSpPr>
        <dsp:cNvPr id="0" name=""/>
        <dsp:cNvSpPr/>
      </dsp:nvSpPr>
      <dsp:spPr>
        <a:xfrm>
          <a:off x="5501051" y="1208711"/>
          <a:ext cx="562382" cy="56238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275D6-23C7-432C-A64C-8A00ECAA5811}">
      <dsp:nvSpPr>
        <dsp:cNvPr id="0" name=""/>
        <dsp:cNvSpPr/>
      </dsp:nvSpPr>
      <dsp:spPr>
        <a:xfrm>
          <a:off x="5595020" y="1489902"/>
          <a:ext cx="2037829" cy="354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9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Руководитель предоставляет достоверные данные при подготовке отчета за текущий год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595020" y="1489902"/>
        <a:ext cx="2037829" cy="35495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6F7900-3BE4-4B32-AE12-C5E5703FEFA7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2B325-DCE6-47FF-ABAF-2B5C806D64A4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Отсутствие должного контроля выполнения договоров на продукты питания</a:t>
          </a:r>
          <a:endParaRPr lang="ru-RU" sz="1500" kern="1200" dirty="0"/>
        </a:p>
      </dsp:txBody>
      <dsp:txXfrm>
        <a:off x="3775352" y="455027"/>
        <a:ext cx="2941875" cy="1071380"/>
      </dsp:txXfrm>
    </dsp:sp>
    <dsp:sp modelId="{2A18C0D9-B3C5-44D8-8E42-BD5C695434C5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Большие временные затраты при составлении соглашений на расторжение договоров по продуктам питания</a:t>
          </a:r>
          <a:endParaRPr lang="ru-RU" sz="1500" kern="1200" dirty="0"/>
        </a:p>
      </dsp:txBody>
      <dsp:txXfrm>
        <a:off x="3775352" y="1660330"/>
        <a:ext cx="2941875" cy="1071380"/>
      </dsp:txXfrm>
    </dsp:sp>
    <dsp:sp modelId="{329AF9C4-E3F6-4B4C-9007-9C40A5E9446B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Отсутствие должного контроля правильности постановки цены на продукты питания в платежных документах</a:t>
          </a:r>
          <a:endParaRPr lang="ru-RU" sz="1500" kern="1200" dirty="0"/>
        </a:p>
      </dsp:txBody>
      <dsp:txXfrm>
        <a:off x="3775352" y="2865632"/>
        <a:ext cx="2941875" cy="107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../../../../Desktop/&#1087;&#1088;&#1086;&#1076;&#1091;&#1082;&#1090;&#1099;%20&#1087;&#1080;&#1090;&#1072;&#1085;&#1080;&#1103;%20&#1089;&#1082;&#1083;&#1072;&#1076;%20&#1076;&#1086;&#1075;&#1086;&#1074;&#1086;&#1088;&#1072;%20(3).xls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Desktop/&#1056;&#1072;&#1073;&#1086;&#1095;&#1072;&#1103;%20&#1084;&#1072;&#1084;&#1099;/&#1073;&#1077;&#1088;&#1077;&#1078;&#1083;&#1080;&#1074;&#1099;&#1077;%20&#1090;&#1077;&#1093;&#1085;&#1086;&#1083;&#1086;&#1075;&#1080;&#1080;/&#1055;&#1086;&#1088;&#1103;&#1076;&#1086;&#1082;%20&#1085;&#1072;&#1087;&#1080;&#1089;&#1072;&#1085;&#1080;&#1103;%20&#1084;&#1077;&#1085;&#1102;.do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3" y="16827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916831"/>
            <a:ext cx="6552728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«Время-деньги»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6116" y="59029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Кутькина</a:t>
            </a:r>
            <a:r>
              <a:rPr lang="ru-RU" dirty="0" smtClean="0"/>
              <a:t> Ирина Леонидовна, заведующий МБДОУ №39, </a:t>
            </a:r>
          </a:p>
        </p:txBody>
      </p:sp>
    </p:spTree>
    <p:extLst>
      <p:ext uri="{BB962C8B-B14F-4D97-AF65-F5344CB8AC3E}">
        <p14:creationId xmlns="" xmlns:p14="http://schemas.microsoft.com/office/powerpoint/2010/main" val="345654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Результаты работы по проекту «Время-деньги»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Презентация </a:t>
            </a:r>
            <a:r>
              <a:rPr lang="en-US" dirty="0" smtClean="0"/>
              <a:t>XL</a:t>
            </a:r>
            <a:r>
              <a:rPr lang="ru-RU" dirty="0" smtClean="0"/>
              <a:t>-таблиц «Время-деньги»</a:t>
            </a:r>
            <a:endParaRPr lang="ru-RU" dirty="0"/>
          </a:p>
        </p:txBody>
      </p:sp>
      <p:pic>
        <p:nvPicPr>
          <p:cNvPr id="2050" name="Picture 2" descr="C:\Users\Андрей\Desktop\stick-figure-carrying-folders-500-clr-362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72415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" y="1628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66" y="1988840"/>
            <a:ext cx="73448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«Договора под контролем»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57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Пирамида проблем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4308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033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работы по проекту «Договора под контролем»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hlinkClick r:id="rId2" action="ppaction://hlinkfile"/>
              </a:rPr>
              <a:t>Презентация </a:t>
            </a:r>
            <a:r>
              <a:rPr lang="en-US" dirty="0">
                <a:hlinkClick r:id="rId2" action="ppaction://hlinkfile"/>
              </a:rPr>
              <a:t>XL-</a:t>
            </a:r>
            <a:r>
              <a:rPr lang="ru-RU" dirty="0">
                <a:hlinkClick r:id="rId2" action="ppaction://hlinkfile"/>
              </a:rPr>
              <a:t>таблиц </a:t>
            </a:r>
            <a:r>
              <a:rPr lang="ru-RU" dirty="0" smtClean="0">
                <a:hlinkClick r:id="rId2" action="ppaction://hlinkfile"/>
              </a:rPr>
              <a:t>«Договора под контролем»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 descr="C:\Users\Андрей\Desktop\бинокль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41613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72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" y="16288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66" y="1988840"/>
            <a:ext cx="7344816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Лин-проект бережливых технологий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«Питание в детском саду»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33265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Ленинск-Кузнецкий городской округ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46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Программа «</a:t>
            </a:r>
            <a:r>
              <a:rPr lang="ru-RU" dirty="0" err="1" smtClean="0"/>
              <a:t>Вижен</a:t>
            </a:r>
            <a:r>
              <a:rPr lang="ru-RU" dirty="0" smtClean="0"/>
              <a:t>-софт»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" y="980728"/>
            <a:ext cx="9089011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08989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Чек-лист «Порядок написания меню»</a:t>
            </a:r>
            <a:endParaRPr lang="ru-RU" dirty="0" smtClean="0"/>
          </a:p>
          <a:p>
            <a:r>
              <a:rPr lang="ru-RU" dirty="0" smtClean="0"/>
              <a:t>Чек-лист «Расчет норм питания и стоимости дня»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42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3813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Лин-проекта </a:t>
            </a:r>
            <a:b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«Время-деньги»</a:t>
            </a:r>
            <a:endParaRPr lang="ru-RU" sz="32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57" y="31163"/>
            <a:ext cx="1813043" cy="14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700808"/>
          <a:ext cx="7272808" cy="4536504"/>
        </p:xfrm>
        <a:graphic>
          <a:graphicData uri="http://schemas.openxmlformats.org/drawingml/2006/table">
            <a:tbl>
              <a:tblPr/>
              <a:tblGrid>
                <a:gridCol w="1864204"/>
                <a:gridCol w="821022"/>
                <a:gridCol w="763067"/>
                <a:gridCol w="3824515"/>
              </a:tblGrid>
              <a:tr h="19493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Общие данные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Заказчик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И.Л.Кутькина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заведующий МБДОУ №39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Процесс:</a:t>
                      </a:r>
                      <a:r>
                        <a:rPr lang="ru-RU" sz="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эффективное использование финансовых средств образовательных организаций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Границы процесса:</a:t>
                      </a:r>
                      <a:r>
                        <a:rPr lang="ru-RU" sz="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момента получения плана финансово-хозяйственной деятельности образовательной организации на текущий год до подготовки финансового отчета за текущий год по расходованию финансовых средств организации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Руководитель </a:t>
                      </a:r>
                      <a:r>
                        <a:rPr lang="ru-RU" sz="600" b="1" u="sng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лин-проекта</a:t>
                      </a: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ст.воспитатель </a:t>
                      </a:r>
                      <a:r>
                        <a:rPr lang="ru-RU" sz="6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М.В.Румынина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МБДОУ №39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Команда </a:t>
                      </a:r>
                      <a:r>
                        <a:rPr lang="ru-RU" sz="600" b="1" u="sng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лин-проекта</a:t>
                      </a:r>
                      <a:r>
                        <a:rPr lang="ru-RU" sz="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6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А.С.Забутырина</a:t>
                      </a: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завхоз МБДОУ №39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5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Обоснование: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	Руководитель не в полной мере отслеживает финансовые средства, заложенные в план финансово-хозяйственной деятельности в текущем году (экономия или перерасход средств).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	Руководитель испытывает трудности при планировании финансовых расходов на следующий года, при подготовке проекта бюджета.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При ежемесячном мониторинге расхода финансовых средств тратится большое количества времени.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На конец года могут оставаться неиспользованные бюджетные средства, которые приходится экстренно перераспределять в течение последней недели.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5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Цели и эффекты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35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Сроки: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Согласование паспорта лин-проекта  (с 15.02.2021 по 19.02.2021 г.)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Картирование текущего состояния (с 22.02.2021  по 26.02.2021г.).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Анализ проблем и потерь (с 01.03.2021 г.  по 05.03.2021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Составление карты целевого состояния (с 08.03.2021 г.  по 12.03.2021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Разработка плана мероприятий (с 15.03.2021 г.  по 19.03.2021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Защита плана мероприятий перед заказчиком (с 22.03.2021 г.  по 26.03.2021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Внедрение улучшений (с 29.03.2021 г.  по 30.09.2021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Мониторинг результатов (с 04.10.2021 г.  по 15.10.2021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Закрытие лин-проекта (18.10.2021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Мониторинг стабильности достигнутых результатов (18.10.2021 г.).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812" marR="17812" marT="8906" marB="89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цели, единицы измерения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Текущий показатель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Целевой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667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885" algn="l"/>
                          <a:tab pos="457200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плана финансово-хозяйственной деятельности в текущем году</a:t>
                      </a:r>
                      <a:endParaRPr lang="ru-RU" sz="70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885" algn="l"/>
                          <a:tab pos="457200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Уменьшение времени при подготовке проекта бюджета на следующий год</a:t>
                      </a:r>
                      <a:endParaRPr lang="ru-RU" sz="70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2885" algn="l"/>
                          <a:tab pos="457200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Оптимизация времени при ежемесячном мониторинге  финансовых средств</a:t>
                      </a:r>
                      <a:endParaRPr lang="ru-RU" sz="700">
                        <a:latin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tabLst>
                          <a:tab pos="222885" algn="l"/>
                          <a:tab pos="457200" algn="l"/>
                        </a:tabLs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Равномерное распределение финансовых средств на конец года</a:t>
                      </a:r>
                      <a:endParaRPr lang="ru-RU" sz="700">
                        <a:latin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10ч.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 мин.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неиспользованных средств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2ч.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мин.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неиспользованных средств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40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2885" algn="l"/>
                        </a:tabLst>
                      </a:pPr>
                      <a:r>
                        <a:rPr lang="ru-RU" sz="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Эффекты: снижение нагрузки на руководителя; высвобождение времени для качественного контроля деятельности образовательной организации.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49" marR="13359" marT="60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83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00B0F0"/>
                </a:solidFill>
              </a:rPr>
              <a:t>Команда проекта</a:t>
            </a:r>
            <a:endParaRPr lang="ru-RU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3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7249333"/>
              </p:ext>
            </p:extLst>
          </p:nvPr>
        </p:nvGraphicFramePr>
        <p:xfrm>
          <a:off x="539552" y="1484784"/>
          <a:ext cx="8136903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Должность,</a:t>
                      </a:r>
                      <a:r>
                        <a:rPr lang="ru-RU" baseline="0" dirty="0" smtClean="0"/>
                        <a:t> место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Выполняемые в проекте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Ирина Леонидовна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МБДОУ №39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Заказчик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Румынина Марина Владимировна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Старший воспитатель МБДОУ №39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Руководитель проекта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Забутырина</a:t>
                      </a:r>
                      <a:r>
                        <a:rPr lang="ru-RU" baseline="0" dirty="0" smtClean="0"/>
                        <a:t> Анна Сергеевна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Завхоз МБДОУ №39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</a:t>
                      </a:r>
                      <a:r>
                        <a:rPr lang="ru-RU" baseline="0" dirty="0" smtClean="0"/>
                        <a:t> рабочей группы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7522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5013176"/>
            <a:ext cx="19165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Мониторинг текущего состояния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58468535"/>
              </p:ext>
            </p:extLst>
          </p:nvPr>
        </p:nvGraphicFramePr>
        <p:xfrm>
          <a:off x="323528" y="1397000"/>
          <a:ext cx="856895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37168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" y="5013176"/>
            <a:ext cx="191659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Мониторинг текущего состояния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49038278"/>
              </p:ext>
            </p:extLst>
          </p:nvPr>
        </p:nvGraphicFramePr>
        <p:xfrm>
          <a:off x="561744" y="1397000"/>
          <a:ext cx="833073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303066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B0F0"/>
                </a:solidFill>
              </a:rPr>
              <a:t>Пирамида проблем</a:t>
            </a:r>
            <a:endParaRPr lang="ru-RU" sz="3600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75239993"/>
              </p:ext>
            </p:extLst>
          </p:nvPr>
        </p:nvGraphicFramePr>
        <p:xfrm>
          <a:off x="1524000" y="1397000"/>
          <a:ext cx="6096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47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715" y="4653136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B0F0"/>
                </a:solidFill>
              </a:rPr>
              <a:t>Диаграмма </a:t>
            </a:r>
            <a:r>
              <a:rPr lang="ru-RU" sz="3600" b="1" dirty="0" err="1" smtClean="0">
                <a:ln/>
                <a:solidFill>
                  <a:srgbClr val="00B0F0"/>
                </a:solidFill>
              </a:rPr>
              <a:t>исикавы</a:t>
            </a:r>
            <a:endParaRPr lang="ru-RU" sz="3600" b="1" dirty="0">
              <a:ln/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49"/>
          <p:cNvSpPr>
            <a:spLocks noChangeShapeType="1"/>
          </p:cNvSpPr>
          <p:nvPr/>
        </p:nvSpPr>
        <p:spPr bwMode="auto">
          <a:xfrm>
            <a:off x="708025" y="2378075"/>
            <a:ext cx="60864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50"/>
          <p:cNvSpPr>
            <a:spLocks noChangeArrowheads="1"/>
          </p:cNvSpPr>
          <p:nvPr/>
        </p:nvSpPr>
        <p:spPr bwMode="auto">
          <a:xfrm rot="5400000">
            <a:off x="6993876" y="1506897"/>
            <a:ext cx="1657350" cy="2009057"/>
          </a:xfrm>
          <a:prstGeom prst="triangle">
            <a:avLst>
              <a:gd name="adj" fmla="val 48467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48"/>
          <p:cNvSpPr>
            <a:spLocks noChangeShapeType="1"/>
          </p:cNvSpPr>
          <p:nvPr/>
        </p:nvSpPr>
        <p:spPr bwMode="auto">
          <a:xfrm flipV="1">
            <a:off x="2022475" y="2482850"/>
            <a:ext cx="1676400" cy="1352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7"/>
          <p:cNvSpPr>
            <a:spLocks noChangeShapeType="1"/>
          </p:cNvSpPr>
          <p:nvPr/>
        </p:nvSpPr>
        <p:spPr bwMode="auto">
          <a:xfrm flipV="1">
            <a:off x="4956175" y="2454275"/>
            <a:ext cx="1562100" cy="1428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6"/>
          <p:cNvSpPr>
            <a:spLocks noChangeShapeType="1"/>
          </p:cNvSpPr>
          <p:nvPr/>
        </p:nvSpPr>
        <p:spPr bwMode="auto">
          <a:xfrm>
            <a:off x="1622425" y="873125"/>
            <a:ext cx="1781175" cy="1333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45"/>
          <p:cNvSpPr>
            <a:spLocks noChangeShapeType="1"/>
          </p:cNvSpPr>
          <p:nvPr/>
        </p:nvSpPr>
        <p:spPr bwMode="auto">
          <a:xfrm>
            <a:off x="4146550" y="739775"/>
            <a:ext cx="1857375" cy="1419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3641725" y="3883025"/>
            <a:ext cx="1933575" cy="561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финансов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431800" y="3883025"/>
            <a:ext cx="2638425" cy="561975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Неумение планировать финансы на текущий и последующий 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3698875" y="457200"/>
            <a:ext cx="2657475" cy="533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системы контроля расходования финансовых средств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Rectangle 41"/>
          <p:cNvSpPr>
            <a:spLocks noChangeArrowheads="1"/>
          </p:cNvSpPr>
          <p:nvPr/>
        </p:nvSpPr>
        <p:spPr bwMode="auto">
          <a:xfrm>
            <a:off x="431800" y="457200"/>
            <a:ext cx="2200275" cy="53340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Превышение лимитов заложенных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40"/>
          <p:cNvSpPr>
            <a:spLocks noChangeArrowheads="1"/>
          </p:cNvSpPr>
          <p:nvPr/>
        </p:nvSpPr>
        <p:spPr bwMode="auto">
          <a:xfrm>
            <a:off x="3698875" y="2587625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должного контроля расходов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39"/>
          <p:cNvSpPr>
            <a:spLocks noChangeArrowheads="1"/>
          </p:cNvSpPr>
          <p:nvPr/>
        </p:nvSpPr>
        <p:spPr bwMode="auto">
          <a:xfrm>
            <a:off x="3117850" y="3168650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учета поступающих средств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38"/>
          <p:cNvSpPr>
            <a:spLocks noChangeArrowheads="1"/>
          </p:cNvSpPr>
          <p:nvPr/>
        </p:nvSpPr>
        <p:spPr bwMode="auto">
          <a:xfrm>
            <a:off x="984250" y="2587625"/>
            <a:ext cx="2228850" cy="35242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потребностей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37"/>
          <p:cNvSpPr>
            <a:spLocks noChangeArrowheads="1"/>
          </p:cNvSpPr>
          <p:nvPr/>
        </p:nvSpPr>
        <p:spPr bwMode="auto">
          <a:xfrm>
            <a:off x="317500" y="3073400"/>
            <a:ext cx="2228850" cy="4857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расходов в предыдущие периоды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36"/>
          <p:cNvSpPr>
            <a:spLocks noChangeArrowheads="1"/>
          </p:cNvSpPr>
          <p:nvPr/>
        </p:nvSpPr>
        <p:spPr bwMode="auto">
          <a:xfrm>
            <a:off x="660400" y="1768475"/>
            <a:ext cx="2228850" cy="523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лимитов на текущий год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35"/>
          <p:cNvSpPr>
            <a:spLocks noChangeArrowheads="1"/>
          </p:cNvSpPr>
          <p:nvPr/>
        </p:nvSpPr>
        <p:spPr bwMode="auto">
          <a:xfrm>
            <a:off x="69850" y="1225550"/>
            <a:ext cx="222885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Незнание своих расходов в текущем году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34"/>
          <p:cNvSpPr>
            <a:spLocks noChangeArrowheads="1"/>
          </p:cNvSpPr>
          <p:nvPr/>
        </p:nvSpPr>
        <p:spPr bwMode="auto">
          <a:xfrm>
            <a:off x="3546475" y="1682750"/>
            <a:ext cx="2228850" cy="523875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автоматизированных систем контроля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33"/>
          <p:cNvSpPr>
            <a:spLocks noChangeArrowheads="1"/>
          </p:cNvSpPr>
          <p:nvPr/>
        </p:nvSpPr>
        <p:spPr bwMode="auto">
          <a:xfrm>
            <a:off x="2936875" y="1063625"/>
            <a:ext cx="222885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Отсутствие алгоритма и моделей финансового контроля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18022" y="2159000"/>
            <a:ext cx="106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Отсутствие мониторинга финансовых средств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4259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</a:rPr>
              <a:t>Идеальное состояние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812435665"/>
              </p:ext>
            </p:extLst>
          </p:nvPr>
        </p:nvGraphicFramePr>
        <p:xfrm>
          <a:off x="539552" y="1397000"/>
          <a:ext cx="79208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1" y="1340768"/>
            <a:ext cx="2069942" cy="27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47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</a:rPr>
              <a:t>Дорожная карта</a:t>
            </a:r>
            <a:endParaRPr lang="ru-RU" b="1" dirty="0">
              <a:ln/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49728612"/>
              </p:ext>
            </p:extLst>
          </p:nvPr>
        </p:nvGraphicFramePr>
        <p:xfrm>
          <a:off x="457200" y="1600200"/>
          <a:ext cx="8435280" cy="310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6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 исполнения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Ответственный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творческой группы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Февраль 2021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М.В.Румынина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моделей карт  учета финансовых средств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Внесение моделей в программу 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и</a:t>
                      </a:r>
                      <a:r>
                        <a:rPr lang="ru-RU" sz="1400" baseline="0" dirty="0" smtClean="0"/>
                        <a:t> создать формулы расчетов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Март-апрель 2021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Проверка работы моделей в программе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XL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Корректировка программы 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(при необходимости)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Апрель  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М.В.Румынина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Внедрение программы </a:t>
                      </a:r>
                      <a:r>
                        <a:rPr lang="en-US" sz="1400" dirty="0" smtClean="0"/>
                        <a:t>XL </a:t>
                      </a:r>
                      <a:r>
                        <a:rPr lang="ru-RU" sz="1400" dirty="0" smtClean="0"/>
                        <a:t>«Время-деньги» в образовательные организации для ведения финансового</a:t>
                      </a:r>
                      <a:r>
                        <a:rPr lang="ru-RU" sz="1400" baseline="0" dirty="0" smtClean="0"/>
                        <a:t> контроля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 -октябрь 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А.С.Забутырина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М.В.Румынина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619672" cy="12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349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854</Words>
  <Application>Microsoft Office PowerPoint</Application>
  <PresentationFormat>Экран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Паспорт Лин-проекта  «Время-деньги»</vt:lpstr>
      <vt:lpstr>Команда проекта</vt:lpstr>
      <vt:lpstr>Мониторинг текущего состояния</vt:lpstr>
      <vt:lpstr>Мониторинг текущего состояния</vt:lpstr>
      <vt:lpstr>Пирамида проблем</vt:lpstr>
      <vt:lpstr>Диаграмма исикавы</vt:lpstr>
      <vt:lpstr>Идеальное состояние</vt:lpstr>
      <vt:lpstr>Дорожная карта</vt:lpstr>
      <vt:lpstr>Результаты работы по проекту «Время-деньги»</vt:lpstr>
      <vt:lpstr>Слайд 11</vt:lpstr>
      <vt:lpstr>Пирамида проблем</vt:lpstr>
      <vt:lpstr>Результаты работы по проекту «Договора под контролем»</vt:lpstr>
      <vt:lpstr>Слайд 14</vt:lpstr>
      <vt:lpstr>Программа «Вижен-софт»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Сказка МАДОУ 2</dc:creator>
  <cp:lastModifiedBy>Марина Румынина</cp:lastModifiedBy>
  <cp:revision>33</cp:revision>
  <dcterms:created xsi:type="dcterms:W3CDTF">2020-05-07T08:31:10Z</dcterms:created>
  <dcterms:modified xsi:type="dcterms:W3CDTF">2021-12-27T16:29:16Z</dcterms:modified>
</cp:coreProperties>
</file>