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rawing3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70" r:id="rId3"/>
    <p:sldId id="256" r:id="rId4"/>
    <p:sldId id="271" r:id="rId5"/>
    <p:sldId id="267" r:id="rId6"/>
    <p:sldId id="263" r:id="rId7"/>
    <p:sldId id="272" r:id="rId8"/>
    <p:sldId id="273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9" d="100"/>
          <a:sy n="149" d="100"/>
        </p:scale>
        <p:origin x="-534" y="-8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5">
  <dgm:title val=""/>
  <dgm:desc val=""/>
  <dgm:catLst>
    <dgm:cat type="accent3" pri="11500"/>
  </dgm:catLst>
  <dgm:styleLbl name="node0">
    <dgm:fillClrLst meth="cycle"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alpha val="9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alpha val="90000"/>
      </a:schemeClr>
      <a:schemeClr val="accent3">
        <a:alpha val="5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/>
    <dgm:txEffectClrLst/>
  </dgm:styleLbl>
  <dgm:styleLbl name="lnNode1">
    <dgm:fillClrLst>
      <a:schemeClr val="accent3">
        <a:shade val="90000"/>
      </a:schemeClr>
      <a:schemeClr val="accent3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  <a:alpha val="90000"/>
      </a:schemeClr>
      <a:schemeClr val="accent3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>
      <a:schemeClr val="accent3">
        <a:shade val="90000"/>
      </a:schemeClr>
      <a:schemeClr val="accent3">
        <a:tint val="50000"/>
      </a:schemeClr>
    </dgm:fillClrLst>
    <dgm:linClrLst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alpha val="90000"/>
      </a:schemeClr>
      <a:schemeClr val="accent3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alpha val="90000"/>
        <a:tint val="40000"/>
      </a:schemeClr>
      <a:schemeClr val="accent3">
        <a:alpha val="5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42BDE2-D2F4-41DC-A743-5ADC8352F3E8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E173BA9-6A4E-492A-AB0D-F120DF5C1CA9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ru-RU" sz="800" b="1" dirty="0"/>
            <a:t>Поиск информации</a:t>
          </a:r>
        </a:p>
        <a:p>
          <a:r>
            <a:rPr lang="ru-RU" sz="800" b="1" dirty="0"/>
            <a:t>5-60 мин</a:t>
          </a:r>
        </a:p>
      </dgm:t>
    </dgm:pt>
    <dgm:pt modelId="{90B9F25E-CFDD-46AE-B06A-E02A999EF027}" type="parTrans" cxnId="{C4E8E60F-9C8F-4751-BE0F-3FBB74C1CAF7}">
      <dgm:prSet/>
      <dgm:spPr/>
      <dgm:t>
        <a:bodyPr/>
        <a:lstStyle/>
        <a:p>
          <a:endParaRPr lang="ru-RU" sz="800" b="1"/>
        </a:p>
      </dgm:t>
    </dgm:pt>
    <dgm:pt modelId="{4F234F89-DB1C-4E76-B648-F5DE20F76E34}" type="sibTrans" cxnId="{C4E8E60F-9C8F-4751-BE0F-3FBB74C1CAF7}">
      <dgm:prSet custT="1"/>
      <dgm:spPr/>
      <dgm:t>
        <a:bodyPr/>
        <a:lstStyle/>
        <a:p>
          <a:endParaRPr lang="ru-RU" sz="800" b="1"/>
        </a:p>
      </dgm:t>
    </dgm:pt>
    <dgm:pt modelId="{23539321-74B1-4917-914B-340DD8683064}">
      <dgm:prSet phldrT="[Текст]" custT="1"/>
      <dgm:spPr>
        <a:solidFill>
          <a:srgbClr val="FFC000"/>
        </a:solidFill>
      </dgm:spPr>
      <dgm:t>
        <a:bodyPr/>
        <a:lstStyle/>
        <a:p>
          <a:r>
            <a:rPr lang="ru-RU" sz="800" b="1" dirty="0"/>
            <a:t>Переход в другой корпус</a:t>
          </a:r>
        </a:p>
        <a:p>
          <a:r>
            <a:rPr lang="ru-RU" sz="800" b="1" dirty="0"/>
            <a:t>15 мин</a:t>
          </a:r>
        </a:p>
      </dgm:t>
    </dgm:pt>
    <dgm:pt modelId="{101ED25C-589E-4837-9EFA-4B23D8AD7A7B}" type="parTrans" cxnId="{343A3C5F-E77B-4623-904C-43EC17C9C486}">
      <dgm:prSet/>
      <dgm:spPr/>
      <dgm:t>
        <a:bodyPr/>
        <a:lstStyle/>
        <a:p>
          <a:endParaRPr lang="ru-RU" sz="800" b="1"/>
        </a:p>
      </dgm:t>
    </dgm:pt>
    <dgm:pt modelId="{BF53783A-1576-49C6-94CD-2170E471F259}" type="sibTrans" cxnId="{343A3C5F-E77B-4623-904C-43EC17C9C486}">
      <dgm:prSet custT="1"/>
      <dgm:spPr/>
      <dgm:t>
        <a:bodyPr/>
        <a:lstStyle/>
        <a:p>
          <a:endParaRPr lang="ru-RU" sz="800" b="1"/>
        </a:p>
      </dgm:t>
    </dgm:pt>
    <dgm:pt modelId="{DAB483FB-0398-4B10-87AD-811719DF54A1}">
      <dgm:prSet phldrT="[Текст]" custT="1"/>
      <dgm:spPr>
        <a:solidFill>
          <a:srgbClr val="FF0000"/>
        </a:solidFill>
      </dgm:spPr>
      <dgm:t>
        <a:bodyPr/>
        <a:lstStyle/>
        <a:p>
          <a:r>
            <a:rPr lang="ru-RU" sz="800" b="1" dirty="0"/>
            <a:t>Поиск информации</a:t>
          </a:r>
        </a:p>
        <a:p>
          <a:r>
            <a:rPr lang="ru-RU" sz="800" b="1" dirty="0"/>
            <a:t>5-60 мин</a:t>
          </a:r>
        </a:p>
      </dgm:t>
    </dgm:pt>
    <dgm:pt modelId="{5BA8C733-C9B4-427D-BBE0-5B76F5B2A02D}" type="parTrans" cxnId="{B52759E9-60ED-414D-B5A0-D1BCB27530A7}">
      <dgm:prSet/>
      <dgm:spPr/>
      <dgm:t>
        <a:bodyPr/>
        <a:lstStyle/>
        <a:p>
          <a:endParaRPr lang="ru-RU" sz="800" b="1"/>
        </a:p>
      </dgm:t>
    </dgm:pt>
    <dgm:pt modelId="{DD211686-CE25-4A0B-8427-5882F8D37098}" type="sibTrans" cxnId="{B52759E9-60ED-414D-B5A0-D1BCB27530A7}">
      <dgm:prSet custT="1"/>
      <dgm:spPr/>
      <dgm:t>
        <a:bodyPr/>
        <a:lstStyle/>
        <a:p>
          <a:endParaRPr lang="ru-RU" sz="800" b="1"/>
        </a:p>
      </dgm:t>
    </dgm:pt>
    <dgm:pt modelId="{5D8EE8F6-1CDF-4570-A1CE-7BBEBA4D5318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800" b="1" dirty="0"/>
            <a:t>Создание нового шаблона, документа</a:t>
          </a:r>
        </a:p>
        <a:p>
          <a:r>
            <a:rPr lang="ru-RU" sz="800" b="1" dirty="0"/>
            <a:t>10 - 120 мин</a:t>
          </a:r>
        </a:p>
      </dgm:t>
    </dgm:pt>
    <dgm:pt modelId="{25A498D4-A41F-458D-8454-F1ABDFA11F80}" type="parTrans" cxnId="{F827A8EC-017B-4754-8E99-3262C145AFBB}">
      <dgm:prSet/>
      <dgm:spPr/>
      <dgm:t>
        <a:bodyPr/>
        <a:lstStyle/>
        <a:p>
          <a:endParaRPr lang="ru-RU" sz="800" b="1"/>
        </a:p>
      </dgm:t>
    </dgm:pt>
    <dgm:pt modelId="{D202CF7B-1E66-45A9-A955-4438CFE07537}" type="sibTrans" cxnId="{F827A8EC-017B-4754-8E99-3262C145AFBB}">
      <dgm:prSet custT="1"/>
      <dgm:spPr/>
      <dgm:t>
        <a:bodyPr/>
        <a:lstStyle/>
        <a:p>
          <a:endParaRPr lang="ru-RU" sz="800" b="1"/>
        </a:p>
      </dgm:t>
    </dgm:pt>
    <dgm:pt modelId="{AE89C945-4420-4740-8EC0-66A39B8F0541}" type="pres">
      <dgm:prSet presAssocID="{A242BDE2-D2F4-41DC-A743-5ADC8352F3E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0C8B49-F00E-43C0-85F0-B71F1172F8AF}" type="pres">
      <dgm:prSet presAssocID="{3E173BA9-6A4E-492A-AB0D-F120DF5C1CA9}" presName="node" presStyleLbl="node1" presStyleIdx="0" presStyleCnt="4" custScaleY="115028" custLinFactNeighborX="2130" custLinFactNeighborY="3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27A589-D3E7-4F11-AB7D-9A4231256B81}" type="pres">
      <dgm:prSet presAssocID="{4F234F89-DB1C-4E76-B648-F5DE20F76E34}" presName="sibTrans" presStyleLbl="sibTrans1D1" presStyleIdx="0" presStyleCnt="3"/>
      <dgm:spPr/>
      <dgm:t>
        <a:bodyPr/>
        <a:lstStyle/>
        <a:p>
          <a:endParaRPr lang="ru-RU"/>
        </a:p>
      </dgm:t>
    </dgm:pt>
    <dgm:pt modelId="{D5D2CD97-6999-432C-9842-17F5B038CF86}" type="pres">
      <dgm:prSet presAssocID="{4F234F89-DB1C-4E76-B648-F5DE20F76E34}" presName="connectorText" presStyleLbl="sibTrans1D1" presStyleIdx="0" presStyleCnt="3"/>
      <dgm:spPr/>
      <dgm:t>
        <a:bodyPr/>
        <a:lstStyle/>
        <a:p>
          <a:endParaRPr lang="ru-RU"/>
        </a:p>
      </dgm:t>
    </dgm:pt>
    <dgm:pt modelId="{330CDE40-34A3-41A7-837F-1E9108350591}" type="pres">
      <dgm:prSet presAssocID="{23539321-74B1-4917-914B-340DD8683064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A24572-02F7-427D-90B4-98D3C237CD28}" type="pres">
      <dgm:prSet presAssocID="{BF53783A-1576-49C6-94CD-2170E471F259}" presName="sibTrans" presStyleLbl="sibTrans1D1" presStyleIdx="1" presStyleCnt="3"/>
      <dgm:spPr/>
      <dgm:t>
        <a:bodyPr/>
        <a:lstStyle/>
        <a:p>
          <a:endParaRPr lang="ru-RU"/>
        </a:p>
      </dgm:t>
    </dgm:pt>
    <dgm:pt modelId="{EF71E41E-62A5-46CE-9494-64AE14CBE858}" type="pres">
      <dgm:prSet presAssocID="{BF53783A-1576-49C6-94CD-2170E471F259}" presName="connectorText" presStyleLbl="sibTrans1D1" presStyleIdx="1" presStyleCnt="3"/>
      <dgm:spPr/>
      <dgm:t>
        <a:bodyPr/>
        <a:lstStyle/>
        <a:p>
          <a:endParaRPr lang="ru-RU"/>
        </a:p>
      </dgm:t>
    </dgm:pt>
    <dgm:pt modelId="{9870C7F7-EDE6-44DE-B0AA-F75A8C2A98F0}" type="pres">
      <dgm:prSet presAssocID="{DAB483FB-0398-4B10-87AD-811719DF54A1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5701DFA-F34B-4EE4-993A-BD6129CF9B1F}" type="pres">
      <dgm:prSet presAssocID="{DD211686-CE25-4A0B-8427-5882F8D37098}" presName="sibTrans" presStyleLbl="sibTrans1D1" presStyleIdx="2" presStyleCnt="3"/>
      <dgm:spPr/>
      <dgm:t>
        <a:bodyPr/>
        <a:lstStyle/>
        <a:p>
          <a:endParaRPr lang="ru-RU"/>
        </a:p>
      </dgm:t>
    </dgm:pt>
    <dgm:pt modelId="{958D7964-FFBD-40C7-9CBB-3D39C0B181DE}" type="pres">
      <dgm:prSet presAssocID="{DD211686-CE25-4A0B-8427-5882F8D37098}" presName="connectorText" presStyleLbl="sibTrans1D1" presStyleIdx="2" presStyleCnt="3"/>
      <dgm:spPr/>
      <dgm:t>
        <a:bodyPr/>
        <a:lstStyle/>
        <a:p>
          <a:endParaRPr lang="ru-RU"/>
        </a:p>
      </dgm:t>
    </dgm:pt>
    <dgm:pt modelId="{7F64B01B-ED1C-4DD4-8634-A428F3BF87B8}" type="pres">
      <dgm:prSet presAssocID="{5D8EE8F6-1CDF-4570-A1CE-7BBEBA4D5318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48EF9DC-0431-4F88-99BF-14B4A69C4BC1}" type="presOf" srcId="{4F234F89-DB1C-4E76-B648-F5DE20F76E34}" destId="{3D27A589-D3E7-4F11-AB7D-9A4231256B81}" srcOrd="0" destOrd="0" presId="urn:microsoft.com/office/officeart/2005/8/layout/bProcess3"/>
    <dgm:cxn modelId="{B52759E9-60ED-414D-B5A0-D1BCB27530A7}" srcId="{A242BDE2-D2F4-41DC-A743-5ADC8352F3E8}" destId="{DAB483FB-0398-4B10-87AD-811719DF54A1}" srcOrd="2" destOrd="0" parTransId="{5BA8C733-C9B4-427D-BBE0-5B76F5B2A02D}" sibTransId="{DD211686-CE25-4A0B-8427-5882F8D37098}"/>
    <dgm:cxn modelId="{2F8C0401-4AD1-4374-8CF6-9A45456ACFE5}" type="presOf" srcId="{BF53783A-1576-49C6-94CD-2170E471F259}" destId="{B2A24572-02F7-427D-90B4-98D3C237CD28}" srcOrd="0" destOrd="0" presId="urn:microsoft.com/office/officeart/2005/8/layout/bProcess3"/>
    <dgm:cxn modelId="{C4E8E60F-9C8F-4751-BE0F-3FBB74C1CAF7}" srcId="{A242BDE2-D2F4-41DC-A743-5ADC8352F3E8}" destId="{3E173BA9-6A4E-492A-AB0D-F120DF5C1CA9}" srcOrd="0" destOrd="0" parTransId="{90B9F25E-CFDD-46AE-B06A-E02A999EF027}" sibTransId="{4F234F89-DB1C-4E76-B648-F5DE20F76E34}"/>
    <dgm:cxn modelId="{C2CE8725-6CA1-4EDA-839F-F8851DFD020C}" type="presOf" srcId="{4F234F89-DB1C-4E76-B648-F5DE20F76E34}" destId="{D5D2CD97-6999-432C-9842-17F5B038CF86}" srcOrd="1" destOrd="0" presId="urn:microsoft.com/office/officeart/2005/8/layout/bProcess3"/>
    <dgm:cxn modelId="{F827A8EC-017B-4754-8E99-3262C145AFBB}" srcId="{A242BDE2-D2F4-41DC-A743-5ADC8352F3E8}" destId="{5D8EE8F6-1CDF-4570-A1CE-7BBEBA4D5318}" srcOrd="3" destOrd="0" parTransId="{25A498D4-A41F-458D-8454-F1ABDFA11F80}" sibTransId="{D202CF7B-1E66-45A9-A955-4438CFE07537}"/>
    <dgm:cxn modelId="{F52BFCA8-644C-4953-B04A-47FBC9E70659}" type="presOf" srcId="{DD211686-CE25-4A0B-8427-5882F8D37098}" destId="{B5701DFA-F34B-4EE4-993A-BD6129CF9B1F}" srcOrd="0" destOrd="0" presId="urn:microsoft.com/office/officeart/2005/8/layout/bProcess3"/>
    <dgm:cxn modelId="{DFB6B2AA-272F-41C4-AE72-D7CA10473490}" type="presOf" srcId="{BF53783A-1576-49C6-94CD-2170E471F259}" destId="{EF71E41E-62A5-46CE-9494-64AE14CBE858}" srcOrd="1" destOrd="0" presId="urn:microsoft.com/office/officeart/2005/8/layout/bProcess3"/>
    <dgm:cxn modelId="{343A3C5F-E77B-4623-904C-43EC17C9C486}" srcId="{A242BDE2-D2F4-41DC-A743-5ADC8352F3E8}" destId="{23539321-74B1-4917-914B-340DD8683064}" srcOrd="1" destOrd="0" parTransId="{101ED25C-589E-4837-9EFA-4B23D8AD7A7B}" sibTransId="{BF53783A-1576-49C6-94CD-2170E471F259}"/>
    <dgm:cxn modelId="{6D761023-8690-4280-B74D-F5F8C291E711}" type="presOf" srcId="{DAB483FB-0398-4B10-87AD-811719DF54A1}" destId="{9870C7F7-EDE6-44DE-B0AA-F75A8C2A98F0}" srcOrd="0" destOrd="0" presId="urn:microsoft.com/office/officeart/2005/8/layout/bProcess3"/>
    <dgm:cxn modelId="{3B78097B-3382-4EB7-A668-1A9996B31746}" type="presOf" srcId="{5D8EE8F6-1CDF-4570-A1CE-7BBEBA4D5318}" destId="{7F64B01B-ED1C-4DD4-8634-A428F3BF87B8}" srcOrd="0" destOrd="0" presId="urn:microsoft.com/office/officeart/2005/8/layout/bProcess3"/>
    <dgm:cxn modelId="{F69E4953-CC5C-47D5-A084-FB0BF114AB84}" type="presOf" srcId="{23539321-74B1-4917-914B-340DD8683064}" destId="{330CDE40-34A3-41A7-837F-1E9108350591}" srcOrd="0" destOrd="0" presId="urn:microsoft.com/office/officeart/2005/8/layout/bProcess3"/>
    <dgm:cxn modelId="{C1DDF56F-4DF6-415A-AD4D-E7693CE8B422}" type="presOf" srcId="{3E173BA9-6A4E-492A-AB0D-F120DF5C1CA9}" destId="{680C8B49-F00E-43C0-85F0-B71F1172F8AF}" srcOrd="0" destOrd="0" presId="urn:microsoft.com/office/officeart/2005/8/layout/bProcess3"/>
    <dgm:cxn modelId="{28702D4A-B859-4FC2-BA75-075C839A3AA7}" type="presOf" srcId="{A242BDE2-D2F4-41DC-A743-5ADC8352F3E8}" destId="{AE89C945-4420-4740-8EC0-66A39B8F0541}" srcOrd="0" destOrd="0" presId="urn:microsoft.com/office/officeart/2005/8/layout/bProcess3"/>
    <dgm:cxn modelId="{02495EF7-4302-4EDC-8B07-9660C81B4668}" type="presOf" srcId="{DD211686-CE25-4A0B-8427-5882F8D37098}" destId="{958D7964-FFBD-40C7-9CBB-3D39C0B181DE}" srcOrd="1" destOrd="0" presId="urn:microsoft.com/office/officeart/2005/8/layout/bProcess3"/>
    <dgm:cxn modelId="{E982DC03-B741-4AA3-B311-AC8876656344}" type="presParOf" srcId="{AE89C945-4420-4740-8EC0-66A39B8F0541}" destId="{680C8B49-F00E-43C0-85F0-B71F1172F8AF}" srcOrd="0" destOrd="0" presId="urn:microsoft.com/office/officeart/2005/8/layout/bProcess3"/>
    <dgm:cxn modelId="{25C368B0-5DF5-4BD9-843C-4E4B9D67E596}" type="presParOf" srcId="{AE89C945-4420-4740-8EC0-66A39B8F0541}" destId="{3D27A589-D3E7-4F11-AB7D-9A4231256B81}" srcOrd="1" destOrd="0" presId="urn:microsoft.com/office/officeart/2005/8/layout/bProcess3"/>
    <dgm:cxn modelId="{3D18BAAD-7D00-491B-927A-7CC689F64260}" type="presParOf" srcId="{3D27A589-D3E7-4F11-AB7D-9A4231256B81}" destId="{D5D2CD97-6999-432C-9842-17F5B038CF86}" srcOrd="0" destOrd="0" presId="urn:microsoft.com/office/officeart/2005/8/layout/bProcess3"/>
    <dgm:cxn modelId="{45485693-A03B-4CF0-97D3-880E4A01B3FB}" type="presParOf" srcId="{AE89C945-4420-4740-8EC0-66A39B8F0541}" destId="{330CDE40-34A3-41A7-837F-1E9108350591}" srcOrd="2" destOrd="0" presId="urn:microsoft.com/office/officeart/2005/8/layout/bProcess3"/>
    <dgm:cxn modelId="{17C64E56-415D-42EC-9330-0794D14D345F}" type="presParOf" srcId="{AE89C945-4420-4740-8EC0-66A39B8F0541}" destId="{B2A24572-02F7-427D-90B4-98D3C237CD28}" srcOrd="3" destOrd="0" presId="urn:microsoft.com/office/officeart/2005/8/layout/bProcess3"/>
    <dgm:cxn modelId="{A0B1525D-B5B7-4739-8694-7C85C25BF264}" type="presParOf" srcId="{B2A24572-02F7-427D-90B4-98D3C237CD28}" destId="{EF71E41E-62A5-46CE-9494-64AE14CBE858}" srcOrd="0" destOrd="0" presId="urn:microsoft.com/office/officeart/2005/8/layout/bProcess3"/>
    <dgm:cxn modelId="{F0832A5F-4544-4FC1-8014-D40221074572}" type="presParOf" srcId="{AE89C945-4420-4740-8EC0-66A39B8F0541}" destId="{9870C7F7-EDE6-44DE-B0AA-F75A8C2A98F0}" srcOrd="4" destOrd="0" presId="urn:microsoft.com/office/officeart/2005/8/layout/bProcess3"/>
    <dgm:cxn modelId="{4A32D1A0-FC35-4A0D-B61B-56161C2D7FBD}" type="presParOf" srcId="{AE89C945-4420-4740-8EC0-66A39B8F0541}" destId="{B5701DFA-F34B-4EE4-993A-BD6129CF9B1F}" srcOrd="5" destOrd="0" presId="urn:microsoft.com/office/officeart/2005/8/layout/bProcess3"/>
    <dgm:cxn modelId="{DF002FD1-08A0-48F0-9686-DB23C1A1F16C}" type="presParOf" srcId="{B5701DFA-F34B-4EE4-993A-BD6129CF9B1F}" destId="{958D7964-FFBD-40C7-9CBB-3D39C0B181DE}" srcOrd="0" destOrd="0" presId="urn:microsoft.com/office/officeart/2005/8/layout/bProcess3"/>
    <dgm:cxn modelId="{BF595B71-7742-45E3-AE6F-F225FAAA0BD9}" type="presParOf" srcId="{AE89C945-4420-4740-8EC0-66A39B8F0541}" destId="{7F64B01B-ED1C-4DD4-8634-A428F3BF87B8}" srcOrd="6" destOrd="0" presId="urn:microsoft.com/office/officeart/2005/8/layout/bProcess3"/>
  </dgm:cxnLst>
  <dgm:bg/>
  <dgm:whole/>
  <dgm:extLst>
    <a:ext uri="{C62137D5-CB1D-491B-B009-E17868A290BF}">
      <dgm14:recolorImg xmlns:dgm14="http://schemas.microsoft.com/office/drawing/2010/diagram" xmlns="" val="1"/>
    </a:ex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8D58EA-AF22-4F49-85DD-5BCF65B27064}" type="doc">
      <dgm:prSet loTypeId="urn:microsoft.com/office/officeart/2005/8/layout/pyramid1" loCatId="pyramid" qsTypeId="urn:microsoft.com/office/officeart/2005/8/quickstyle/simple1" qsCatId="simple" csTypeId="urn:microsoft.com/office/officeart/2005/8/colors/accent3_5" csCatId="accent3" phldr="1"/>
      <dgm:spPr/>
    </dgm:pt>
    <dgm:pt modelId="{D107B835-B21E-47CA-B641-924A8E7F4856}">
      <dgm:prSet phldrT="[Текст]" custT="1"/>
      <dgm:spPr/>
      <dgm:t>
        <a:bodyPr/>
        <a:lstStyle/>
        <a:p>
          <a:endParaRPr lang="ru-RU" sz="1800" dirty="0"/>
        </a:p>
        <a:p>
          <a:endParaRPr lang="ru-RU" sz="1800" dirty="0"/>
        </a:p>
        <a:p>
          <a:r>
            <a:rPr lang="ru-RU" sz="1200" b="1" dirty="0"/>
            <a:t>Федеральный</a:t>
          </a:r>
        </a:p>
        <a:p>
          <a:r>
            <a:rPr lang="ru-RU" sz="1200" b="1" dirty="0"/>
            <a:t> уровень</a:t>
          </a:r>
        </a:p>
      </dgm:t>
    </dgm:pt>
    <dgm:pt modelId="{9B403CCD-C6ED-4ADB-A207-48A490B9A698}" type="parTrans" cxnId="{647F80D8-08CF-42C2-96F8-B3B6DF0EB5F4}">
      <dgm:prSet/>
      <dgm:spPr/>
      <dgm:t>
        <a:bodyPr/>
        <a:lstStyle/>
        <a:p>
          <a:endParaRPr lang="ru-RU"/>
        </a:p>
      </dgm:t>
    </dgm:pt>
    <dgm:pt modelId="{63F8E919-EF45-4459-82AB-B05ADA5FAE7A}" type="sibTrans" cxnId="{647F80D8-08CF-42C2-96F8-B3B6DF0EB5F4}">
      <dgm:prSet/>
      <dgm:spPr/>
      <dgm:t>
        <a:bodyPr/>
        <a:lstStyle/>
        <a:p>
          <a:endParaRPr lang="ru-RU"/>
        </a:p>
      </dgm:t>
    </dgm:pt>
    <dgm:pt modelId="{A35EEB13-67B7-4FBC-9612-E9BB3BBEF4EC}">
      <dgm:prSet phldrT="[Текст]" custT="1"/>
      <dgm:spPr/>
      <dgm:t>
        <a:bodyPr/>
        <a:lstStyle/>
        <a:p>
          <a:r>
            <a:rPr lang="ru-RU" sz="1200" b="1" dirty="0"/>
            <a:t>Уровень ДОУ</a:t>
          </a:r>
        </a:p>
      </dgm:t>
    </dgm:pt>
    <dgm:pt modelId="{E0F2DB27-053D-43FB-AC94-55CB74ED0B90}" type="parTrans" cxnId="{434DBB07-6ED5-429C-95B2-2011DA786409}">
      <dgm:prSet/>
      <dgm:spPr/>
      <dgm:t>
        <a:bodyPr/>
        <a:lstStyle/>
        <a:p>
          <a:endParaRPr lang="ru-RU"/>
        </a:p>
      </dgm:t>
    </dgm:pt>
    <dgm:pt modelId="{8BD8B984-5F5C-450E-AE84-1C53B26F5207}" type="sibTrans" cxnId="{434DBB07-6ED5-429C-95B2-2011DA786409}">
      <dgm:prSet/>
      <dgm:spPr/>
      <dgm:t>
        <a:bodyPr/>
        <a:lstStyle/>
        <a:p>
          <a:endParaRPr lang="ru-RU"/>
        </a:p>
      </dgm:t>
    </dgm:pt>
    <dgm:pt modelId="{1808B0AA-AA63-435C-88FC-3B29FBD997DF}">
      <dgm:prSet phldrT="[Текст]" custT="1"/>
      <dgm:spPr/>
      <dgm:t>
        <a:bodyPr/>
        <a:lstStyle/>
        <a:p>
          <a:r>
            <a:rPr lang="ru-RU" sz="1200" b="1" dirty="0"/>
            <a:t>Региональный уровень</a:t>
          </a:r>
        </a:p>
      </dgm:t>
    </dgm:pt>
    <dgm:pt modelId="{B21C81F8-3317-4567-887D-62355A4D13F9}" type="parTrans" cxnId="{A8DD4AB4-E644-48B8-83C6-8B5E50C6B3A7}">
      <dgm:prSet/>
      <dgm:spPr/>
      <dgm:t>
        <a:bodyPr/>
        <a:lstStyle/>
        <a:p>
          <a:endParaRPr lang="ru-RU"/>
        </a:p>
      </dgm:t>
    </dgm:pt>
    <dgm:pt modelId="{23964F4A-0E01-436B-8A5D-0FCA979D822F}" type="sibTrans" cxnId="{A8DD4AB4-E644-48B8-83C6-8B5E50C6B3A7}">
      <dgm:prSet/>
      <dgm:spPr/>
      <dgm:t>
        <a:bodyPr/>
        <a:lstStyle/>
        <a:p>
          <a:endParaRPr lang="ru-RU"/>
        </a:p>
      </dgm:t>
    </dgm:pt>
    <dgm:pt modelId="{6105F636-24F2-48F9-94CB-EBEB07B5DE33}" type="pres">
      <dgm:prSet presAssocID="{728D58EA-AF22-4F49-85DD-5BCF65B27064}" presName="Name0" presStyleCnt="0">
        <dgm:presLayoutVars>
          <dgm:dir/>
          <dgm:animLvl val="lvl"/>
          <dgm:resizeHandles val="exact"/>
        </dgm:presLayoutVars>
      </dgm:prSet>
      <dgm:spPr/>
    </dgm:pt>
    <dgm:pt modelId="{29547012-F862-4BF8-BEB2-9DD404187984}" type="pres">
      <dgm:prSet presAssocID="{D107B835-B21E-47CA-B641-924A8E7F4856}" presName="Name8" presStyleCnt="0"/>
      <dgm:spPr/>
    </dgm:pt>
    <dgm:pt modelId="{213FCF22-FA82-462F-9515-1F9C4DEC25DA}" type="pres">
      <dgm:prSet presAssocID="{D107B835-B21E-47CA-B641-924A8E7F4856}" presName="level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1F87B3-34EB-4F69-B244-6C9B5850BCBA}" type="pres">
      <dgm:prSet presAssocID="{D107B835-B21E-47CA-B641-924A8E7F4856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666A20-AFAB-4AE5-8731-194687464EEF}" type="pres">
      <dgm:prSet presAssocID="{1808B0AA-AA63-435C-88FC-3B29FBD997DF}" presName="Name8" presStyleCnt="0"/>
      <dgm:spPr/>
    </dgm:pt>
    <dgm:pt modelId="{ACE23E99-51AE-4638-904A-D2073F674BB1}" type="pres">
      <dgm:prSet presAssocID="{1808B0AA-AA63-435C-88FC-3B29FBD997DF}" presName="level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0DDECF-0372-4E30-AB3F-EA9702BC38CD}" type="pres">
      <dgm:prSet presAssocID="{1808B0AA-AA63-435C-88FC-3B29FBD997DF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B55BFA9-62D3-4CE7-9DBC-321E7F9A8644}" type="pres">
      <dgm:prSet presAssocID="{A35EEB13-67B7-4FBC-9612-E9BB3BBEF4EC}" presName="Name8" presStyleCnt="0"/>
      <dgm:spPr/>
    </dgm:pt>
    <dgm:pt modelId="{42C38F06-1356-423B-8A32-F63074128C39}" type="pres">
      <dgm:prSet presAssocID="{A35EEB13-67B7-4FBC-9612-E9BB3BBEF4EC}" presName="level" presStyleLbl="node1" presStyleIdx="2" presStyleCnt="3" custLinFactNeighborX="7937" custLinFactNeighborY="7307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82CF02-F252-4091-B0D1-9E1ADC208154}" type="pres">
      <dgm:prSet presAssocID="{A35EEB13-67B7-4FBC-9612-E9BB3BBEF4EC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15AF8C3F-34A0-4112-AC84-740B0E7ADB77}" type="presOf" srcId="{1808B0AA-AA63-435C-88FC-3B29FBD997DF}" destId="{080DDECF-0372-4E30-AB3F-EA9702BC38CD}" srcOrd="1" destOrd="0" presId="urn:microsoft.com/office/officeart/2005/8/layout/pyramid1"/>
    <dgm:cxn modelId="{A8DD4AB4-E644-48B8-83C6-8B5E50C6B3A7}" srcId="{728D58EA-AF22-4F49-85DD-5BCF65B27064}" destId="{1808B0AA-AA63-435C-88FC-3B29FBD997DF}" srcOrd="1" destOrd="0" parTransId="{B21C81F8-3317-4567-887D-62355A4D13F9}" sibTransId="{23964F4A-0E01-436B-8A5D-0FCA979D822F}"/>
    <dgm:cxn modelId="{647F80D8-08CF-42C2-96F8-B3B6DF0EB5F4}" srcId="{728D58EA-AF22-4F49-85DD-5BCF65B27064}" destId="{D107B835-B21E-47CA-B641-924A8E7F4856}" srcOrd="0" destOrd="0" parTransId="{9B403CCD-C6ED-4ADB-A207-48A490B9A698}" sibTransId="{63F8E919-EF45-4459-82AB-B05ADA5FAE7A}"/>
    <dgm:cxn modelId="{E39C532B-352D-41D3-8D15-9978D4C7229C}" type="presOf" srcId="{D107B835-B21E-47CA-B641-924A8E7F4856}" destId="{6F1F87B3-34EB-4F69-B244-6C9B5850BCBA}" srcOrd="1" destOrd="0" presId="urn:microsoft.com/office/officeart/2005/8/layout/pyramid1"/>
    <dgm:cxn modelId="{F538A4D7-F9B6-412A-8B25-2E97538F7B10}" type="presOf" srcId="{A35EEB13-67B7-4FBC-9612-E9BB3BBEF4EC}" destId="{4982CF02-F252-4091-B0D1-9E1ADC208154}" srcOrd="1" destOrd="0" presId="urn:microsoft.com/office/officeart/2005/8/layout/pyramid1"/>
    <dgm:cxn modelId="{0A7E776E-72E9-4414-8410-AC3759F49BA0}" type="presOf" srcId="{1808B0AA-AA63-435C-88FC-3B29FBD997DF}" destId="{ACE23E99-51AE-4638-904A-D2073F674BB1}" srcOrd="0" destOrd="0" presId="urn:microsoft.com/office/officeart/2005/8/layout/pyramid1"/>
    <dgm:cxn modelId="{434DBB07-6ED5-429C-95B2-2011DA786409}" srcId="{728D58EA-AF22-4F49-85DD-5BCF65B27064}" destId="{A35EEB13-67B7-4FBC-9612-E9BB3BBEF4EC}" srcOrd="2" destOrd="0" parTransId="{E0F2DB27-053D-43FB-AC94-55CB74ED0B90}" sibTransId="{8BD8B984-5F5C-450E-AE84-1C53B26F5207}"/>
    <dgm:cxn modelId="{7D9FFD56-D130-403D-8397-D634394C3DC8}" type="presOf" srcId="{D107B835-B21E-47CA-B641-924A8E7F4856}" destId="{213FCF22-FA82-462F-9515-1F9C4DEC25DA}" srcOrd="0" destOrd="0" presId="urn:microsoft.com/office/officeart/2005/8/layout/pyramid1"/>
    <dgm:cxn modelId="{878419A9-3F11-4C97-BF72-CE233D3D9339}" type="presOf" srcId="{A35EEB13-67B7-4FBC-9612-E9BB3BBEF4EC}" destId="{42C38F06-1356-423B-8A32-F63074128C39}" srcOrd="0" destOrd="0" presId="urn:microsoft.com/office/officeart/2005/8/layout/pyramid1"/>
    <dgm:cxn modelId="{F5D6C07E-1C0D-4475-A31A-5264763B6723}" type="presOf" srcId="{728D58EA-AF22-4F49-85DD-5BCF65B27064}" destId="{6105F636-24F2-48F9-94CB-EBEB07B5DE33}" srcOrd="0" destOrd="0" presId="urn:microsoft.com/office/officeart/2005/8/layout/pyramid1"/>
    <dgm:cxn modelId="{149330E0-8E27-4389-9D49-0FEEA00E3FFC}" type="presParOf" srcId="{6105F636-24F2-48F9-94CB-EBEB07B5DE33}" destId="{29547012-F862-4BF8-BEB2-9DD404187984}" srcOrd="0" destOrd="0" presId="urn:microsoft.com/office/officeart/2005/8/layout/pyramid1"/>
    <dgm:cxn modelId="{B96822E0-006F-4CE1-9632-AAAE802BD3DF}" type="presParOf" srcId="{29547012-F862-4BF8-BEB2-9DD404187984}" destId="{213FCF22-FA82-462F-9515-1F9C4DEC25DA}" srcOrd="0" destOrd="0" presId="urn:microsoft.com/office/officeart/2005/8/layout/pyramid1"/>
    <dgm:cxn modelId="{C26BB0FD-345F-4065-840A-61C4C6F8DBDC}" type="presParOf" srcId="{29547012-F862-4BF8-BEB2-9DD404187984}" destId="{6F1F87B3-34EB-4F69-B244-6C9B5850BCBA}" srcOrd="1" destOrd="0" presId="urn:microsoft.com/office/officeart/2005/8/layout/pyramid1"/>
    <dgm:cxn modelId="{F2897B01-4DBE-4F04-8321-A23B076EC257}" type="presParOf" srcId="{6105F636-24F2-48F9-94CB-EBEB07B5DE33}" destId="{EE666A20-AFAB-4AE5-8731-194687464EEF}" srcOrd="1" destOrd="0" presId="urn:microsoft.com/office/officeart/2005/8/layout/pyramid1"/>
    <dgm:cxn modelId="{3EF583D0-4969-4B46-A65F-BDAD709328B9}" type="presParOf" srcId="{EE666A20-AFAB-4AE5-8731-194687464EEF}" destId="{ACE23E99-51AE-4638-904A-D2073F674BB1}" srcOrd="0" destOrd="0" presId="urn:microsoft.com/office/officeart/2005/8/layout/pyramid1"/>
    <dgm:cxn modelId="{1783B0F3-3FD9-4DEC-90B1-6822E9897817}" type="presParOf" srcId="{EE666A20-AFAB-4AE5-8731-194687464EEF}" destId="{080DDECF-0372-4E30-AB3F-EA9702BC38CD}" srcOrd="1" destOrd="0" presId="urn:microsoft.com/office/officeart/2005/8/layout/pyramid1"/>
    <dgm:cxn modelId="{FCB1A891-C68C-4226-BE82-31B44F9A7ADC}" type="presParOf" srcId="{6105F636-24F2-48F9-94CB-EBEB07B5DE33}" destId="{4B55BFA9-62D3-4CE7-9DBC-321E7F9A8644}" srcOrd="2" destOrd="0" presId="urn:microsoft.com/office/officeart/2005/8/layout/pyramid1"/>
    <dgm:cxn modelId="{6E1B846E-8CE7-4C51-B830-10E0FBE799B6}" type="presParOf" srcId="{4B55BFA9-62D3-4CE7-9DBC-321E7F9A8644}" destId="{42C38F06-1356-423B-8A32-F63074128C39}" srcOrd="0" destOrd="0" presId="urn:microsoft.com/office/officeart/2005/8/layout/pyramid1"/>
    <dgm:cxn modelId="{86747D14-540F-4D90-B138-903A8B0434F7}" type="presParOf" srcId="{4B55BFA9-62D3-4CE7-9DBC-321E7F9A8644}" destId="{4982CF02-F252-4091-B0D1-9E1ADC208154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42BDE2-D2F4-41DC-A743-5ADC8352F3E8}" type="doc">
      <dgm:prSet loTypeId="urn:microsoft.com/office/officeart/2005/8/layout/b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3539321-74B1-4917-914B-340DD8683064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900" b="1" dirty="0"/>
            <a:t>Удаленная работа</a:t>
          </a:r>
        </a:p>
        <a:p>
          <a:r>
            <a:rPr lang="ru-RU" sz="900" b="1" dirty="0"/>
            <a:t>3 мин</a:t>
          </a:r>
        </a:p>
      </dgm:t>
    </dgm:pt>
    <dgm:pt modelId="{101ED25C-589E-4837-9EFA-4B23D8AD7A7B}" type="parTrans" cxnId="{343A3C5F-E77B-4623-904C-43EC17C9C486}">
      <dgm:prSet/>
      <dgm:spPr/>
      <dgm:t>
        <a:bodyPr/>
        <a:lstStyle/>
        <a:p>
          <a:endParaRPr lang="ru-RU" sz="900" b="1"/>
        </a:p>
      </dgm:t>
    </dgm:pt>
    <dgm:pt modelId="{BF53783A-1576-49C6-94CD-2170E471F259}" type="sibTrans" cxnId="{343A3C5F-E77B-4623-904C-43EC17C9C486}">
      <dgm:prSet custT="1"/>
      <dgm:spPr/>
      <dgm:t>
        <a:bodyPr/>
        <a:lstStyle/>
        <a:p>
          <a:endParaRPr lang="ru-RU" sz="900" b="1"/>
        </a:p>
      </dgm:t>
    </dgm:pt>
    <dgm:pt modelId="{62D7383A-A977-4B2B-BFE9-F1222D5F76FB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900" b="1" dirty="0"/>
            <a:t>Работа с документом</a:t>
          </a:r>
        </a:p>
        <a:p>
          <a:r>
            <a:rPr lang="ru-RU" sz="900" b="1" dirty="0"/>
            <a:t>10 мин</a:t>
          </a:r>
        </a:p>
      </dgm:t>
    </dgm:pt>
    <dgm:pt modelId="{E5F763FC-5D87-4CD8-AD49-314DFF106178}" type="parTrans" cxnId="{F0AC3A80-7C79-42E9-B7E4-8256B838F47D}">
      <dgm:prSet/>
      <dgm:spPr/>
      <dgm:t>
        <a:bodyPr/>
        <a:lstStyle/>
        <a:p>
          <a:endParaRPr lang="ru-RU" sz="900" b="1"/>
        </a:p>
      </dgm:t>
    </dgm:pt>
    <dgm:pt modelId="{F5065B6D-1542-468C-BF47-C6581A6C119D}" type="sibTrans" cxnId="{F0AC3A80-7C79-42E9-B7E4-8256B838F47D}">
      <dgm:prSet custT="1"/>
      <dgm:spPr/>
      <dgm:t>
        <a:bodyPr/>
        <a:lstStyle/>
        <a:p>
          <a:endParaRPr lang="ru-RU" sz="900" b="1"/>
        </a:p>
      </dgm:t>
    </dgm:pt>
    <dgm:pt modelId="{3E173BA9-6A4E-492A-AB0D-F120DF5C1CA9}">
      <dgm:prSet phldrT="[Текст]" custT="1"/>
      <dgm:spPr>
        <a:solidFill>
          <a:srgbClr val="92D050"/>
        </a:solidFill>
      </dgm:spPr>
      <dgm:t>
        <a:bodyPr/>
        <a:lstStyle/>
        <a:p>
          <a:r>
            <a:rPr lang="ru-RU" sz="900" b="1" dirty="0"/>
            <a:t>Поиск документа</a:t>
          </a:r>
        </a:p>
        <a:p>
          <a:r>
            <a:rPr lang="ru-RU" sz="900" b="1" dirty="0"/>
            <a:t>2 мин</a:t>
          </a:r>
        </a:p>
      </dgm:t>
    </dgm:pt>
    <dgm:pt modelId="{4F234F89-DB1C-4E76-B648-F5DE20F76E34}" type="sibTrans" cxnId="{C4E8E60F-9C8F-4751-BE0F-3FBB74C1CAF7}">
      <dgm:prSet custT="1"/>
      <dgm:spPr/>
      <dgm:t>
        <a:bodyPr/>
        <a:lstStyle/>
        <a:p>
          <a:endParaRPr lang="ru-RU" sz="900" b="1"/>
        </a:p>
      </dgm:t>
    </dgm:pt>
    <dgm:pt modelId="{90B9F25E-CFDD-46AE-B06A-E02A999EF027}" type="parTrans" cxnId="{C4E8E60F-9C8F-4751-BE0F-3FBB74C1CAF7}">
      <dgm:prSet/>
      <dgm:spPr/>
      <dgm:t>
        <a:bodyPr/>
        <a:lstStyle/>
        <a:p>
          <a:endParaRPr lang="ru-RU" sz="900" b="1"/>
        </a:p>
      </dgm:t>
    </dgm:pt>
    <dgm:pt modelId="{AE89C945-4420-4740-8EC0-66A39B8F0541}" type="pres">
      <dgm:prSet presAssocID="{A242BDE2-D2F4-41DC-A743-5ADC8352F3E8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80C8B49-F00E-43C0-85F0-B71F1172F8AF}" type="pres">
      <dgm:prSet presAssocID="{3E173BA9-6A4E-492A-AB0D-F120DF5C1CA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27A589-D3E7-4F11-AB7D-9A4231256B81}" type="pres">
      <dgm:prSet presAssocID="{4F234F89-DB1C-4E76-B648-F5DE20F76E34}" presName="sibTrans" presStyleLbl="sibTrans1D1" presStyleIdx="0" presStyleCnt="2"/>
      <dgm:spPr/>
      <dgm:t>
        <a:bodyPr/>
        <a:lstStyle/>
        <a:p>
          <a:endParaRPr lang="ru-RU"/>
        </a:p>
      </dgm:t>
    </dgm:pt>
    <dgm:pt modelId="{D5D2CD97-6999-432C-9842-17F5B038CF86}" type="pres">
      <dgm:prSet presAssocID="{4F234F89-DB1C-4E76-B648-F5DE20F76E34}" presName="connectorText" presStyleLbl="sibTrans1D1" presStyleIdx="0" presStyleCnt="2"/>
      <dgm:spPr/>
      <dgm:t>
        <a:bodyPr/>
        <a:lstStyle/>
        <a:p>
          <a:endParaRPr lang="ru-RU"/>
        </a:p>
      </dgm:t>
    </dgm:pt>
    <dgm:pt modelId="{330CDE40-34A3-41A7-837F-1E9108350591}" type="pres">
      <dgm:prSet presAssocID="{23539321-74B1-4917-914B-340DD8683064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A24572-02F7-427D-90B4-98D3C237CD28}" type="pres">
      <dgm:prSet presAssocID="{BF53783A-1576-49C6-94CD-2170E471F259}" presName="sibTrans" presStyleLbl="sibTrans1D1" presStyleIdx="1" presStyleCnt="2"/>
      <dgm:spPr/>
      <dgm:t>
        <a:bodyPr/>
        <a:lstStyle/>
        <a:p>
          <a:endParaRPr lang="ru-RU"/>
        </a:p>
      </dgm:t>
    </dgm:pt>
    <dgm:pt modelId="{EF71E41E-62A5-46CE-9494-64AE14CBE858}" type="pres">
      <dgm:prSet presAssocID="{BF53783A-1576-49C6-94CD-2170E471F259}" presName="connectorText" presStyleLbl="sibTrans1D1" presStyleIdx="1" presStyleCnt="2"/>
      <dgm:spPr/>
      <dgm:t>
        <a:bodyPr/>
        <a:lstStyle/>
        <a:p>
          <a:endParaRPr lang="ru-RU"/>
        </a:p>
      </dgm:t>
    </dgm:pt>
    <dgm:pt modelId="{380A99C0-6A9A-43C6-91A1-DE0629B9E8A6}" type="pres">
      <dgm:prSet presAssocID="{62D7383A-A977-4B2B-BFE9-F1222D5F76FB}" presName="node" presStyleLbl="node1" presStyleIdx="2" presStyleCnt="3" custScaleY="1003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0AC3A80-7C79-42E9-B7E4-8256B838F47D}" srcId="{A242BDE2-D2F4-41DC-A743-5ADC8352F3E8}" destId="{62D7383A-A977-4B2B-BFE9-F1222D5F76FB}" srcOrd="2" destOrd="0" parTransId="{E5F763FC-5D87-4CD8-AD49-314DFF106178}" sibTransId="{F5065B6D-1542-468C-BF47-C6581A6C119D}"/>
    <dgm:cxn modelId="{9F2475BC-C476-4255-86C4-C04333E3E4E7}" type="presOf" srcId="{BF53783A-1576-49C6-94CD-2170E471F259}" destId="{B2A24572-02F7-427D-90B4-98D3C237CD28}" srcOrd="0" destOrd="0" presId="urn:microsoft.com/office/officeart/2005/8/layout/bProcess3"/>
    <dgm:cxn modelId="{713BD59A-0B6F-4671-9F6F-72A1F3FE9E98}" type="presOf" srcId="{62D7383A-A977-4B2B-BFE9-F1222D5F76FB}" destId="{380A99C0-6A9A-43C6-91A1-DE0629B9E8A6}" srcOrd="0" destOrd="0" presId="urn:microsoft.com/office/officeart/2005/8/layout/bProcess3"/>
    <dgm:cxn modelId="{2005E279-2280-436A-8EEB-C56A4F63C938}" type="presOf" srcId="{23539321-74B1-4917-914B-340DD8683064}" destId="{330CDE40-34A3-41A7-837F-1E9108350591}" srcOrd="0" destOrd="0" presId="urn:microsoft.com/office/officeart/2005/8/layout/bProcess3"/>
    <dgm:cxn modelId="{35F65697-AA6A-43D0-B9B6-A7F3C1347063}" type="presOf" srcId="{4F234F89-DB1C-4E76-B648-F5DE20F76E34}" destId="{D5D2CD97-6999-432C-9842-17F5B038CF86}" srcOrd="1" destOrd="0" presId="urn:microsoft.com/office/officeart/2005/8/layout/bProcess3"/>
    <dgm:cxn modelId="{C4E8E60F-9C8F-4751-BE0F-3FBB74C1CAF7}" srcId="{A242BDE2-D2F4-41DC-A743-5ADC8352F3E8}" destId="{3E173BA9-6A4E-492A-AB0D-F120DF5C1CA9}" srcOrd="0" destOrd="0" parTransId="{90B9F25E-CFDD-46AE-B06A-E02A999EF027}" sibTransId="{4F234F89-DB1C-4E76-B648-F5DE20F76E34}"/>
    <dgm:cxn modelId="{C44F885B-DF99-4C84-89FB-266BB64097B5}" type="presOf" srcId="{4F234F89-DB1C-4E76-B648-F5DE20F76E34}" destId="{3D27A589-D3E7-4F11-AB7D-9A4231256B81}" srcOrd="0" destOrd="0" presId="urn:microsoft.com/office/officeart/2005/8/layout/bProcess3"/>
    <dgm:cxn modelId="{343A3C5F-E77B-4623-904C-43EC17C9C486}" srcId="{A242BDE2-D2F4-41DC-A743-5ADC8352F3E8}" destId="{23539321-74B1-4917-914B-340DD8683064}" srcOrd="1" destOrd="0" parTransId="{101ED25C-589E-4837-9EFA-4B23D8AD7A7B}" sibTransId="{BF53783A-1576-49C6-94CD-2170E471F259}"/>
    <dgm:cxn modelId="{2B3AC69D-A003-48DD-B93B-279447EE66C7}" type="presOf" srcId="{3E173BA9-6A4E-492A-AB0D-F120DF5C1CA9}" destId="{680C8B49-F00E-43C0-85F0-B71F1172F8AF}" srcOrd="0" destOrd="0" presId="urn:microsoft.com/office/officeart/2005/8/layout/bProcess3"/>
    <dgm:cxn modelId="{F2D84352-9346-43AD-B00D-A7B91D2F9682}" type="presOf" srcId="{BF53783A-1576-49C6-94CD-2170E471F259}" destId="{EF71E41E-62A5-46CE-9494-64AE14CBE858}" srcOrd="1" destOrd="0" presId="urn:microsoft.com/office/officeart/2005/8/layout/bProcess3"/>
    <dgm:cxn modelId="{E472D896-952A-47F2-B141-47F2B12CAEEA}" type="presOf" srcId="{A242BDE2-D2F4-41DC-A743-5ADC8352F3E8}" destId="{AE89C945-4420-4740-8EC0-66A39B8F0541}" srcOrd="0" destOrd="0" presId="urn:microsoft.com/office/officeart/2005/8/layout/bProcess3"/>
    <dgm:cxn modelId="{4454B512-CC61-411F-B197-7BFF8E4E1875}" type="presParOf" srcId="{AE89C945-4420-4740-8EC0-66A39B8F0541}" destId="{680C8B49-F00E-43C0-85F0-B71F1172F8AF}" srcOrd="0" destOrd="0" presId="urn:microsoft.com/office/officeart/2005/8/layout/bProcess3"/>
    <dgm:cxn modelId="{90658C9D-C24D-46B5-B666-FB18532F7E01}" type="presParOf" srcId="{AE89C945-4420-4740-8EC0-66A39B8F0541}" destId="{3D27A589-D3E7-4F11-AB7D-9A4231256B81}" srcOrd="1" destOrd="0" presId="urn:microsoft.com/office/officeart/2005/8/layout/bProcess3"/>
    <dgm:cxn modelId="{8A4B21C2-F0F6-484D-962B-8DF31CAEA84F}" type="presParOf" srcId="{3D27A589-D3E7-4F11-AB7D-9A4231256B81}" destId="{D5D2CD97-6999-432C-9842-17F5B038CF86}" srcOrd="0" destOrd="0" presId="urn:microsoft.com/office/officeart/2005/8/layout/bProcess3"/>
    <dgm:cxn modelId="{A7887EB6-E09B-49A3-A220-1A0FCD5EBCF3}" type="presParOf" srcId="{AE89C945-4420-4740-8EC0-66A39B8F0541}" destId="{330CDE40-34A3-41A7-837F-1E9108350591}" srcOrd="2" destOrd="0" presId="urn:microsoft.com/office/officeart/2005/8/layout/bProcess3"/>
    <dgm:cxn modelId="{43330A34-8225-40DC-BA04-C922991CA25D}" type="presParOf" srcId="{AE89C945-4420-4740-8EC0-66A39B8F0541}" destId="{B2A24572-02F7-427D-90B4-98D3C237CD28}" srcOrd="3" destOrd="0" presId="urn:microsoft.com/office/officeart/2005/8/layout/bProcess3"/>
    <dgm:cxn modelId="{2692D256-FD5D-40DD-8506-E91976354218}" type="presParOf" srcId="{B2A24572-02F7-427D-90B4-98D3C237CD28}" destId="{EF71E41E-62A5-46CE-9494-64AE14CBE858}" srcOrd="0" destOrd="0" presId="urn:microsoft.com/office/officeart/2005/8/layout/bProcess3"/>
    <dgm:cxn modelId="{D73BD06E-3876-44F1-926D-779BFA93BAA9}" type="presParOf" srcId="{AE89C945-4420-4740-8EC0-66A39B8F0541}" destId="{380A99C0-6A9A-43C6-91A1-DE0629B9E8A6}" srcOrd="4" destOrd="0" presId="urn:microsoft.com/office/officeart/2005/8/layout/b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27A589-D3E7-4F11-AB7D-9A4231256B81}">
      <dsp:nvSpPr>
        <dsp:cNvPr id="0" name=""/>
        <dsp:cNvSpPr/>
      </dsp:nvSpPr>
      <dsp:spPr>
        <a:xfrm>
          <a:off x="1990435" y="1070404"/>
          <a:ext cx="37613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9450"/>
              </a:moveTo>
              <a:lnTo>
                <a:pt x="205168" y="49450"/>
              </a:lnTo>
              <a:lnTo>
                <a:pt x="205168" y="45720"/>
              </a:lnTo>
              <a:lnTo>
                <a:pt x="376136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kern="1200"/>
        </a:p>
      </dsp:txBody>
      <dsp:txXfrm>
        <a:off x="2168334" y="1113882"/>
        <a:ext cx="20337" cy="4482"/>
      </dsp:txXfrm>
    </dsp:sp>
    <dsp:sp modelId="{680C8B49-F00E-43C0-85F0-B71F1172F8AF}">
      <dsp:nvSpPr>
        <dsp:cNvPr id="0" name=""/>
        <dsp:cNvSpPr/>
      </dsp:nvSpPr>
      <dsp:spPr>
        <a:xfrm>
          <a:off x="43331" y="447318"/>
          <a:ext cx="1948904" cy="1345071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/>
            <a:t>Поиск информации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/>
            <a:t>5-60 мин</a:t>
          </a:r>
        </a:p>
      </dsp:txBody>
      <dsp:txXfrm>
        <a:off x="43331" y="447318"/>
        <a:ext cx="1948904" cy="1345071"/>
      </dsp:txXfrm>
    </dsp:sp>
    <dsp:sp modelId="{B2A24572-02F7-427D-90B4-98D3C237CD28}">
      <dsp:nvSpPr>
        <dsp:cNvPr id="0" name=""/>
        <dsp:cNvSpPr/>
      </dsp:nvSpPr>
      <dsp:spPr>
        <a:xfrm>
          <a:off x="4346076" y="1070404"/>
          <a:ext cx="41764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7647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kern="1200"/>
        </a:p>
      </dsp:txBody>
      <dsp:txXfrm>
        <a:off x="4543693" y="1113882"/>
        <a:ext cx="22412" cy="4482"/>
      </dsp:txXfrm>
    </dsp:sp>
    <dsp:sp modelId="{330CDE40-34A3-41A7-837F-1E9108350591}">
      <dsp:nvSpPr>
        <dsp:cNvPr id="0" name=""/>
        <dsp:cNvSpPr/>
      </dsp:nvSpPr>
      <dsp:spPr>
        <a:xfrm>
          <a:off x="2398971" y="531452"/>
          <a:ext cx="1948904" cy="1169342"/>
        </a:xfrm>
        <a:prstGeom prst="rect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/>
            <a:t>Переход в другой корпус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/>
            <a:t>15 мин</a:t>
          </a:r>
        </a:p>
      </dsp:txBody>
      <dsp:txXfrm>
        <a:off x="2398971" y="531452"/>
        <a:ext cx="1948904" cy="1169342"/>
      </dsp:txXfrm>
    </dsp:sp>
    <dsp:sp modelId="{B5701DFA-F34B-4EE4-993A-BD6129CF9B1F}">
      <dsp:nvSpPr>
        <dsp:cNvPr id="0" name=""/>
        <dsp:cNvSpPr/>
      </dsp:nvSpPr>
      <dsp:spPr>
        <a:xfrm>
          <a:off x="6743228" y="1070404"/>
          <a:ext cx="41764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17647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800" b="1" kern="1200"/>
        </a:p>
      </dsp:txBody>
      <dsp:txXfrm>
        <a:off x="6940846" y="1113882"/>
        <a:ext cx="22412" cy="4482"/>
      </dsp:txXfrm>
    </dsp:sp>
    <dsp:sp modelId="{9870C7F7-EDE6-44DE-B0AA-F75A8C2A98F0}">
      <dsp:nvSpPr>
        <dsp:cNvPr id="0" name=""/>
        <dsp:cNvSpPr/>
      </dsp:nvSpPr>
      <dsp:spPr>
        <a:xfrm>
          <a:off x="4796123" y="531452"/>
          <a:ext cx="1948904" cy="1169342"/>
        </a:xfrm>
        <a:prstGeom prst="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/>
            <a:t>Поиск информации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/>
            <a:t>5-60 мин</a:t>
          </a:r>
        </a:p>
      </dsp:txBody>
      <dsp:txXfrm>
        <a:off x="4796123" y="531452"/>
        <a:ext cx="1948904" cy="1169342"/>
      </dsp:txXfrm>
    </dsp:sp>
    <dsp:sp modelId="{7F64B01B-ED1C-4DD4-8634-A428F3BF87B8}">
      <dsp:nvSpPr>
        <dsp:cNvPr id="0" name=""/>
        <dsp:cNvSpPr/>
      </dsp:nvSpPr>
      <dsp:spPr>
        <a:xfrm>
          <a:off x="7193276" y="531452"/>
          <a:ext cx="1948904" cy="1169342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6896" tIns="56896" rIns="56896" bIns="56896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/>
            <a:t>Создание нового шаблона, документа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800" b="1" kern="1200" dirty="0"/>
            <a:t>10 - 120 мин</a:t>
          </a:r>
        </a:p>
      </dsp:txBody>
      <dsp:txXfrm>
        <a:off x="7193276" y="531452"/>
        <a:ext cx="1948904" cy="116934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213FCF22-FA82-462F-9515-1F9C4DEC25DA}">
      <dsp:nvSpPr>
        <dsp:cNvPr id="0" name=""/>
        <dsp:cNvSpPr/>
      </dsp:nvSpPr>
      <dsp:spPr>
        <a:xfrm>
          <a:off x="1512168" y="0"/>
          <a:ext cx="1512168" cy="1354666"/>
        </a:xfrm>
        <a:prstGeom prst="trapezoid">
          <a:avLst>
            <a:gd name="adj" fmla="val 55813"/>
          </a:avLst>
        </a:prstGeom>
        <a:solidFill>
          <a:schemeClr val="accent3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800" kern="1200" dirty="0"/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/>
            <a:t>Федеральный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/>
            <a:t> уровень</a:t>
          </a:r>
        </a:p>
      </dsp:txBody>
      <dsp:txXfrm>
        <a:off x="1512168" y="0"/>
        <a:ext cx="1512168" cy="1354666"/>
      </dsp:txXfrm>
    </dsp:sp>
    <dsp:sp modelId="{ACE23E99-51AE-4638-904A-D2073F674BB1}">
      <dsp:nvSpPr>
        <dsp:cNvPr id="0" name=""/>
        <dsp:cNvSpPr/>
      </dsp:nvSpPr>
      <dsp:spPr>
        <a:xfrm>
          <a:off x="756083" y="1354666"/>
          <a:ext cx="3024336" cy="1354666"/>
        </a:xfrm>
        <a:prstGeom prst="trapezoid">
          <a:avLst>
            <a:gd name="adj" fmla="val 55813"/>
          </a:avLst>
        </a:prstGeom>
        <a:solidFill>
          <a:schemeClr val="accent3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/>
            <a:t>Региональный уровень</a:t>
          </a:r>
        </a:p>
      </dsp:txBody>
      <dsp:txXfrm>
        <a:off x="1285342" y="1354666"/>
        <a:ext cx="1965818" cy="1354666"/>
      </dsp:txXfrm>
    </dsp:sp>
    <dsp:sp modelId="{42C38F06-1356-423B-8A32-F63074128C39}">
      <dsp:nvSpPr>
        <dsp:cNvPr id="0" name=""/>
        <dsp:cNvSpPr/>
      </dsp:nvSpPr>
      <dsp:spPr>
        <a:xfrm>
          <a:off x="0" y="2709333"/>
          <a:ext cx="4536504" cy="1354666"/>
        </a:xfrm>
        <a:prstGeom prst="trapezoid">
          <a:avLst>
            <a:gd name="adj" fmla="val 55813"/>
          </a:avLst>
        </a:prstGeom>
        <a:solidFill>
          <a:schemeClr val="accent3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200" b="1" kern="1200" dirty="0"/>
            <a:t>Уровень ДОУ</a:t>
          </a:r>
        </a:p>
      </dsp:txBody>
      <dsp:txXfrm>
        <a:off x="793888" y="2709333"/>
        <a:ext cx="2948727" cy="135466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27A589-D3E7-4F11-AB7D-9A4231256B81}">
      <dsp:nvSpPr>
        <dsp:cNvPr id="0" name=""/>
        <dsp:cNvSpPr/>
      </dsp:nvSpPr>
      <dsp:spPr>
        <a:xfrm>
          <a:off x="2643932" y="1250423"/>
          <a:ext cx="5763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76306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b="1" kern="1200"/>
        </a:p>
      </dsp:txBody>
      <dsp:txXfrm>
        <a:off x="2916912" y="1293109"/>
        <a:ext cx="30345" cy="6069"/>
      </dsp:txXfrm>
    </dsp:sp>
    <dsp:sp modelId="{680C8B49-F00E-43C0-85F0-B71F1172F8AF}">
      <dsp:nvSpPr>
        <dsp:cNvPr id="0" name=""/>
        <dsp:cNvSpPr/>
      </dsp:nvSpPr>
      <dsp:spPr>
        <a:xfrm>
          <a:off x="7009" y="504527"/>
          <a:ext cx="2638722" cy="1583233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/>
            <a:t>Поиск документа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/>
            <a:t>2 мин</a:t>
          </a:r>
        </a:p>
      </dsp:txBody>
      <dsp:txXfrm>
        <a:off x="7009" y="504527"/>
        <a:ext cx="2638722" cy="1583233"/>
      </dsp:txXfrm>
    </dsp:sp>
    <dsp:sp modelId="{B2A24572-02F7-427D-90B4-98D3C237CD28}">
      <dsp:nvSpPr>
        <dsp:cNvPr id="0" name=""/>
        <dsp:cNvSpPr/>
      </dsp:nvSpPr>
      <dsp:spPr>
        <a:xfrm>
          <a:off x="5889561" y="1250423"/>
          <a:ext cx="57630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576306" y="45720"/>
              </a:lnTo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b="1" kern="1200"/>
        </a:p>
      </dsp:txBody>
      <dsp:txXfrm>
        <a:off x="6162541" y="1293109"/>
        <a:ext cx="30345" cy="6069"/>
      </dsp:txXfrm>
    </dsp:sp>
    <dsp:sp modelId="{330CDE40-34A3-41A7-837F-1E9108350591}">
      <dsp:nvSpPr>
        <dsp:cNvPr id="0" name=""/>
        <dsp:cNvSpPr/>
      </dsp:nvSpPr>
      <dsp:spPr>
        <a:xfrm>
          <a:off x="3252638" y="504527"/>
          <a:ext cx="2638722" cy="1583233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/>
            <a:t>Удаленная работа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/>
            <a:t>3 мин</a:t>
          </a:r>
        </a:p>
      </dsp:txBody>
      <dsp:txXfrm>
        <a:off x="3252638" y="504527"/>
        <a:ext cx="2638722" cy="1583233"/>
      </dsp:txXfrm>
    </dsp:sp>
    <dsp:sp modelId="{380A99C0-6A9A-43C6-91A1-DE0629B9E8A6}">
      <dsp:nvSpPr>
        <dsp:cNvPr id="0" name=""/>
        <dsp:cNvSpPr/>
      </dsp:nvSpPr>
      <dsp:spPr>
        <a:xfrm>
          <a:off x="6498267" y="501645"/>
          <a:ext cx="2638722" cy="1588996"/>
        </a:xfrm>
        <a:prstGeom prst="rect">
          <a:avLst/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64008" rIns="64008" bIns="64008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/>
            <a:t>Работа с документом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900" b="1" kern="1200" dirty="0"/>
            <a:t>10 мин</a:t>
          </a:r>
        </a:p>
      </dsp:txBody>
      <dsp:txXfrm>
        <a:off x="6498267" y="501645"/>
        <a:ext cx="2638722" cy="15889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bProcess3">
  <dgm:title val=""/>
  <dgm:desc val=""/>
  <dgm:catLst>
    <dgm:cat type="process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3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D6AC-EB4B-450E-A9B1-A0A8C8343F22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5691-0701-41BC-BDC4-03CA0B8BC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D6AC-EB4B-450E-A9B1-A0A8C8343F22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5691-0701-41BC-BDC4-03CA0B8BC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3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3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D6AC-EB4B-450E-A9B1-A0A8C8343F22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5691-0701-41BC-BDC4-03CA0B8BC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D6AC-EB4B-450E-A9B1-A0A8C8343F22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5691-0701-41BC-BDC4-03CA0B8BC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D6AC-EB4B-450E-A9B1-A0A8C8343F22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5691-0701-41BC-BDC4-03CA0B8BC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900115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D6AC-EB4B-450E-A9B1-A0A8C8343F22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5691-0701-41BC-BDC4-03CA0B8BC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D6AC-EB4B-450E-A9B1-A0A8C8343F22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5691-0701-41BC-BDC4-03CA0B8BC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D6AC-EB4B-450E-A9B1-A0A8C8343F22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5691-0701-41BC-BDC4-03CA0B8BC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D6AC-EB4B-450E-A9B1-A0A8C8343F22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5691-0701-41BC-BDC4-03CA0B8BC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92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D6AC-EB4B-450E-A9B1-A0A8C8343F22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5691-0701-41BC-BDC4-03CA0B8BC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7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ED6AC-EB4B-450E-A9B1-A0A8C8343F22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45691-0701-41BC-BDC4-03CA0B8BC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ED6AC-EB4B-450E-A9B1-A0A8C8343F22}" type="datetimeFigureOut">
              <a:rPr lang="ru-RU" smtClean="0"/>
              <a:pPr/>
              <a:t>24.12.2021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45691-0701-41BC-BDC4-03CA0B8BCBA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"/>
            <a:ext cx="8229600" cy="565571"/>
          </a:xfrm>
        </p:spPr>
        <p:txBody>
          <a:bodyPr>
            <a:normAutofit fontScale="90000"/>
          </a:bodyPr>
          <a:lstStyle/>
          <a:p>
            <a:r>
              <a:rPr lang="ru-RU" sz="2000" b="1" dirty="0"/>
              <a:t>Паспорт проекта</a:t>
            </a:r>
            <a:br>
              <a:rPr lang="ru-RU" sz="2000" b="1" dirty="0"/>
            </a:br>
            <a:r>
              <a:rPr lang="ru-RU" sz="2000" b="1" dirty="0"/>
              <a:t>«Хранилище»</a:t>
            </a: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9512" y="555526"/>
            <a:ext cx="8784976" cy="1368152"/>
          </a:xfrm>
          <a:ln w="38100">
            <a:solidFill>
              <a:srgbClr val="00B050"/>
            </a:solidFill>
          </a:ln>
        </p:spPr>
        <p:txBody>
          <a:bodyPr>
            <a:noAutofit/>
          </a:bodyPr>
          <a:lstStyle/>
          <a:p>
            <a:pPr marL="1588" indent="0">
              <a:spcBef>
                <a:spcPts val="0"/>
              </a:spcBef>
              <a:buNone/>
            </a:pPr>
            <a:r>
              <a:rPr lang="ru-RU" sz="1500" b="1" i="1" dirty="0"/>
              <a:t>ОБЩАЯ ИНФОРМАЦИЯ</a:t>
            </a:r>
          </a:p>
          <a:p>
            <a:pPr marL="1588" indent="0">
              <a:spcBef>
                <a:spcPts val="0"/>
              </a:spcBef>
              <a:buNone/>
            </a:pPr>
            <a:r>
              <a:rPr lang="ru-RU" sz="1400" b="1" dirty="0"/>
              <a:t>Заказчик</a:t>
            </a:r>
            <a:r>
              <a:rPr lang="ru-RU" sz="1400" dirty="0"/>
              <a:t>: МБДОУ № </a:t>
            </a:r>
            <a:r>
              <a:rPr lang="ru-RU" sz="1400" dirty="0" smtClean="0"/>
              <a:t>39</a:t>
            </a:r>
            <a:endParaRPr lang="ru-RU" sz="1400" dirty="0"/>
          </a:p>
          <a:p>
            <a:pPr marL="1588" indent="0">
              <a:spcBef>
                <a:spcPts val="0"/>
              </a:spcBef>
              <a:buNone/>
            </a:pPr>
            <a:r>
              <a:rPr lang="ru-RU" sz="1400" b="1" dirty="0"/>
              <a:t>Границы процесса:  документооборот от начала рабочего дня до конца рабочего дня</a:t>
            </a:r>
            <a:endParaRPr lang="ru-RU" sz="1400" dirty="0"/>
          </a:p>
          <a:p>
            <a:pPr marL="1588" indent="0">
              <a:spcBef>
                <a:spcPts val="0"/>
              </a:spcBef>
              <a:buNone/>
            </a:pPr>
            <a:r>
              <a:rPr lang="ru-RU" sz="1400" b="1" dirty="0"/>
              <a:t>Дата начала проекта</a:t>
            </a:r>
            <a:r>
              <a:rPr lang="ru-RU" sz="1400" dirty="0"/>
              <a:t>: 01 октября </a:t>
            </a:r>
            <a:r>
              <a:rPr lang="ru-RU" sz="1400" dirty="0" smtClean="0"/>
              <a:t>2021 </a:t>
            </a:r>
            <a:r>
              <a:rPr lang="ru-RU" sz="1400" dirty="0"/>
              <a:t>г.</a:t>
            </a:r>
          </a:p>
          <a:p>
            <a:pPr marL="1588" indent="0">
              <a:spcBef>
                <a:spcPts val="0"/>
              </a:spcBef>
              <a:buNone/>
            </a:pPr>
            <a:r>
              <a:rPr lang="ru-RU" sz="1400" b="1" dirty="0"/>
              <a:t>Дата окончания проекта</a:t>
            </a:r>
            <a:r>
              <a:rPr lang="ru-RU" sz="1400" dirty="0"/>
              <a:t>: 20 декабря </a:t>
            </a:r>
            <a:r>
              <a:rPr lang="ru-RU" sz="1400" dirty="0" smtClean="0"/>
              <a:t>2021 </a:t>
            </a:r>
            <a:r>
              <a:rPr lang="ru-RU" sz="1400" dirty="0"/>
              <a:t>г. 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79512" y="2139703"/>
            <a:ext cx="8805664" cy="1584176"/>
          </a:xfrm>
          <a:prstGeom prst="rect">
            <a:avLst/>
          </a:prstGeom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5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ОБОСНОВАНИЕ ВЫБОРА ПРОЦЕССА</a:t>
            </a:r>
          </a:p>
          <a:p>
            <a:r>
              <a:rPr lang="ru-RU" sz="1400" dirty="0"/>
              <a:t>- Отсутствие системы хранения электронного документа;</a:t>
            </a:r>
          </a:p>
          <a:p>
            <a:r>
              <a:rPr lang="ru-RU" sz="1400" dirty="0"/>
              <a:t>- Временные потери при поиске электронного документа</a:t>
            </a:r>
          </a:p>
          <a:p>
            <a:r>
              <a:rPr lang="ru-RU" sz="1400" dirty="0"/>
              <a:t>-Ограниченное пространство для работы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Содержимое 2"/>
          <p:cNvSpPr txBox="1">
            <a:spLocks/>
          </p:cNvSpPr>
          <p:nvPr/>
        </p:nvSpPr>
        <p:spPr>
          <a:xfrm>
            <a:off x="179512" y="3939902"/>
            <a:ext cx="8805664" cy="864096"/>
          </a:xfrm>
          <a:prstGeom prst="rect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15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ЦЕЛИ</a:t>
            </a:r>
            <a:r>
              <a:rPr kumimoji="0" lang="ru-RU" sz="1500" b="1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ПРОЕКТА</a:t>
            </a:r>
            <a:endParaRPr kumimoji="0" lang="ru-RU" sz="15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28600" lvl="0" indent="-228600">
              <a:buFont typeface="+mj-lt"/>
              <a:buAutoNum type="arabicPeriod"/>
            </a:pPr>
            <a:r>
              <a:rPr lang="ru-RU" sz="1200" dirty="0"/>
              <a:t>Оптимизация времени при ежедневной работе с документами</a:t>
            </a:r>
          </a:p>
          <a:p>
            <a:pPr marL="228600" lvl="0" indent="-228600">
              <a:buFont typeface="+mj-lt"/>
              <a:buAutoNum type="arabicPeriod"/>
            </a:pPr>
            <a:r>
              <a:rPr lang="ru-RU" sz="1200" dirty="0"/>
              <a:t>Оптимизация рабочего пространства заведующего ДОУ</a:t>
            </a:r>
          </a:p>
          <a:p>
            <a:pPr marL="228600" indent="-228600">
              <a:buFont typeface="+mj-lt"/>
              <a:buAutoNum type="arabicPeriod"/>
            </a:pPr>
            <a:r>
              <a:rPr lang="ru-RU" sz="1200" dirty="0"/>
              <a:t>Сокращение трудоемкости процесса не менее чем в 2 раза.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"/>
            <a:ext cx="8229600" cy="493563"/>
          </a:xfrm>
        </p:spPr>
        <p:txBody>
          <a:bodyPr>
            <a:normAutofit fontScale="90000"/>
          </a:bodyPr>
          <a:lstStyle/>
          <a:p>
            <a:r>
              <a:rPr lang="ru-RU" dirty="0"/>
              <a:t>Команда проекта</a:t>
            </a:r>
          </a:p>
        </p:txBody>
      </p:sp>
      <p:sp>
        <p:nvSpPr>
          <p:cNvPr id="5" name="Содержимое 2"/>
          <p:cNvSpPr txBox="1">
            <a:spLocks/>
          </p:cNvSpPr>
          <p:nvPr/>
        </p:nvSpPr>
        <p:spPr>
          <a:xfrm>
            <a:off x="179512" y="843558"/>
            <a:ext cx="8784976" cy="1224136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158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ru-RU" sz="28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РУКОВОДСТВО ПРОЕКТОМ</a:t>
            </a:r>
          </a:p>
          <a:p>
            <a:pPr marL="158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000" b="1" dirty="0"/>
              <a:t>Заказчик проекта – </a:t>
            </a:r>
            <a:r>
              <a:rPr lang="ru-RU" sz="2000" b="1" dirty="0" err="1" smtClean="0"/>
              <a:t>Кутькина</a:t>
            </a:r>
            <a:r>
              <a:rPr lang="ru-RU" sz="2000" b="1" dirty="0" smtClean="0"/>
              <a:t> Ирина Леонидовна, </a:t>
            </a:r>
            <a:r>
              <a:rPr lang="ru-RU" sz="2000" b="1" dirty="0"/>
              <a:t>заведующий</a:t>
            </a:r>
          </a:p>
          <a:p>
            <a:pPr marL="1588" lvl="0"/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Руководитель проекта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</a:t>
            </a:r>
            <a:r>
              <a:rPr lang="ru-RU" sz="2000" b="1" dirty="0" err="1" smtClean="0"/>
              <a:t>Кутькина</a:t>
            </a:r>
            <a:r>
              <a:rPr lang="ru-RU" sz="2000" b="1" dirty="0" smtClean="0"/>
              <a:t> Ирина Леонидовна, </a:t>
            </a:r>
            <a:r>
              <a:rPr lang="ru-RU" sz="2000" b="1" dirty="0"/>
              <a:t>заведующий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Содержимое 2"/>
          <p:cNvSpPr txBox="1">
            <a:spLocks/>
          </p:cNvSpPr>
          <p:nvPr/>
        </p:nvSpPr>
        <p:spPr>
          <a:xfrm>
            <a:off x="179512" y="2499742"/>
            <a:ext cx="8784976" cy="1584176"/>
          </a:xfrm>
          <a:prstGeom prst="rect">
            <a:avLst/>
          </a:prstGeom>
          <a:ln w="38100">
            <a:solidFill>
              <a:srgbClr val="00B050"/>
            </a:solidFill>
          </a:ln>
        </p:spPr>
        <p:txBody>
          <a:bodyPr vert="horz" lIns="91440" tIns="45720" rIns="91440" bIns="45720" rtlCol="0">
            <a:noAutofit/>
          </a:bodyPr>
          <a:lstStyle/>
          <a:p>
            <a:pPr marL="1588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sz="2800" b="1" i="1" dirty="0"/>
              <a:t>РАБОЧАЯ ГРУППА ПРОЕКТА</a:t>
            </a:r>
          </a:p>
          <a:p>
            <a:pPr>
              <a:buNone/>
            </a:pPr>
            <a:r>
              <a:rPr lang="ru-RU" sz="2000" b="1" dirty="0" smtClean="0"/>
              <a:t>Румынина Марина Владимировна, старший </a:t>
            </a:r>
            <a:r>
              <a:rPr lang="ru-RU" sz="2000" b="1" dirty="0"/>
              <a:t>воспитатель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435400184"/>
              </p:ext>
            </p:extLst>
          </p:nvPr>
        </p:nvGraphicFramePr>
        <p:xfrm>
          <a:off x="0" y="339502"/>
          <a:ext cx="9144000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24-конечная звезда 4"/>
          <p:cNvSpPr/>
          <p:nvPr/>
        </p:nvSpPr>
        <p:spPr>
          <a:xfrm>
            <a:off x="518007" y="823005"/>
            <a:ext cx="432048" cy="342038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1</a:t>
            </a:r>
          </a:p>
        </p:txBody>
      </p:sp>
      <p:sp>
        <p:nvSpPr>
          <p:cNvPr id="6" name="24-конечная звезда 5"/>
          <p:cNvSpPr/>
          <p:nvPr/>
        </p:nvSpPr>
        <p:spPr>
          <a:xfrm>
            <a:off x="1187624" y="906564"/>
            <a:ext cx="432048" cy="342038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2</a:t>
            </a:r>
          </a:p>
        </p:txBody>
      </p:sp>
      <p:sp>
        <p:nvSpPr>
          <p:cNvPr id="7" name="24-конечная звезда 6"/>
          <p:cNvSpPr/>
          <p:nvPr/>
        </p:nvSpPr>
        <p:spPr>
          <a:xfrm>
            <a:off x="6209928" y="993833"/>
            <a:ext cx="432048" cy="342038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3</a:t>
            </a:r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205532"/>
          </a:xfrm>
        </p:spPr>
        <p:txBody>
          <a:bodyPr>
            <a:noAutofit/>
          </a:bodyPr>
          <a:lstStyle/>
          <a:p>
            <a:r>
              <a:rPr lang="ru-RU" sz="3000" dirty="0"/>
              <a:t>Карта текущего состояния процесса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7236296" y="2643758"/>
            <a:ext cx="1800000" cy="180000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/>
              <a:t>Значимая работа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7236296" y="3219822"/>
            <a:ext cx="1800000" cy="180000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/>
              <a:t>Потери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7236296" y="2931790"/>
            <a:ext cx="1800000" cy="180000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b="1" dirty="0"/>
              <a:t>Незначимая работа</a:t>
            </a:r>
          </a:p>
        </p:txBody>
      </p:sp>
      <p:sp>
        <p:nvSpPr>
          <p:cNvPr id="17" name="24-конечная звезда 16"/>
          <p:cNvSpPr/>
          <p:nvPr/>
        </p:nvSpPr>
        <p:spPr>
          <a:xfrm>
            <a:off x="3582144" y="1573094"/>
            <a:ext cx="432048" cy="342038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4</a:t>
            </a:r>
          </a:p>
        </p:txBody>
      </p:sp>
      <p:sp>
        <p:nvSpPr>
          <p:cNvPr id="18" name="24-конечная звезда 17"/>
          <p:cNvSpPr/>
          <p:nvPr/>
        </p:nvSpPr>
        <p:spPr>
          <a:xfrm>
            <a:off x="8614572" y="1608643"/>
            <a:ext cx="432048" cy="342038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5</a:t>
            </a:r>
          </a:p>
        </p:txBody>
      </p:sp>
      <p:sp>
        <p:nvSpPr>
          <p:cNvPr id="20" name="24-конечная звезда 19"/>
          <p:cNvSpPr/>
          <p:nvPr/>
        </p:nvSpPr>
        <p:spPr>
          <a:xfrm>
            <a:off x="4860032" y="1563640"/>
            <a:ext cx="432048" cy="342038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1</a:t>
            </a:r>
          </a:p>
        </p:txBody>
      </p:sp>
      <p:sp>
        <p:nvSpPr>
          <p:cNvPr id="21" name="24-конечная звезда 20"/>
          <p:cNvSpPr/>
          <p:nvPr/>
        </p:nvSpPr>
        <p:spPr>
          <a:xfrm>
            <a:off x="6084168" y="1635646"/>
            <a:ext cx="432048" cy="342038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2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0" y="4835726"/>
            <a:ext cx="759633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Время протекания процесса от 120 мин. (2 ч.) до 255 мин. (4 ч.25 мин.)</a:t>
            </a:r>
          </a:p>
        </p:txBody>
      </p:sp>
      <p:graphicFrame>
        <p:nvGraphicFramePr>
          <p:cNvPr id="24" name="Таблица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00018315"/>
              </p:ext>
            </p:extLst>
          </p:nvPr>
        </p:nvGraphicFramePr>
        <p:xfrm>
          <a:off x="216024" y="2445735"/>
          <a:ext cx="6732240" cy="1974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8761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4462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5146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/>
                        <a:t>Условные обозначения: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/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8314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/>
                        <a:t>Нет системы хранения</a:t>
                      </a:r>
                    </a:p>
                    <a:p>
                      <a:endParaRPr lang="ru-RU" sz="10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/>
                        <a:t>Нет возможности удаленной работы</a:t>
                      </a:r>
                    </a:p>
                    <a:p>
                      <a:endParaRPr lang="ru-RU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2578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/>
                        <a:t>Неисправность карт памяти</a:t>
                      </a:r>
                    </a:p>
                    <a:p>
                      <a:endParaRPr lang="ru-RU" sz="10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/>
                        <a:t>Потеря</a:t>
                      </a:r>
                      <a:r>
                        <a:rPr lang="ru-RU" sz="1000" baseline="0" dirty="0"/>
                        <a:t> времени на п</a:t>
                      </a:r>
                      <a:r>
                        <a:rPr lang="ru-RU" sz="1000" dirty="0"/>
                        <a:t>овторную работу, которую выполняет делопроизводитель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143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/>
                        <a:t>Потеря времени на поиск шаблона или документа</a:t>
                      </a:r>
                    </a:p>
                    <a:p>
                      <a:endParaRPr lang="ru-RU" sz="10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25" name="24-конечная звезда 24"/>
          <p:cNvSpPr/>
          <p:nvPr/>
        </p:nvSpPr>
        <p:spPr>
          <a:xfrm>
            <a:off x="377788" y="2970449"/>
            <a:ext cx="395536" cy="288032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1</a:t>
            </a:r>
          </a:p>
        </p:txBody>
      </p:sp>
      <p:sp>
        <p:nvSpPr>
          <p:cNvPr id="26" name="24-конечная звезда 25"/>
          <p:cNvSpPr/>
          <p:nvPr/>
        </p:nvSpPr>
        <p:spPr>
          <a:xfrm>
            <a:off x="2123728" y="3507855"/>
            <a:ext cx="395536" cy="288032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2</a:t>
            </a:r>
          </a:p>
        </p:txBody>
      </p:sp>
      <p:sp>
        <p:nvSpPr>
          <p:cNvPr id="27" name="24-конечная звезда 26"/>
          <p:cNvSpPr/>
          <p:nvPr/>
        </p:nvSpPr>
        <p:spPr>
          <a:xfrm>
            <a:off x="313404" y="1590643"/>
            <a:ext cx="395536" cy="288032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3</a:t>
            </a:r>
          </a:p>
        </p:txBody>
      </p:sp>
      <p:sp>
        <p:nvSpPr>
          <p:cNvPr id="28" name="24-конечная звезда 27"/>
          <p:cNvSpPr/>
          <p:nvPr/>
        </p:nvSpPr>
        <p:spPr>
          <a:xfrm>
            <a:off x="5868144" y="2890645"/>
            <a:ext cx="395536" cy="288032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4</a:t>
            </a:r>
          </a:p>
        </p:txBody>
      </p:sp>
      <p:sp>
        <p:nvSpPr>
          <p:cNvPr id="29" name="24-конечная звезда 28"/>
          <p:cNvSpPr/>
          <p:nvPr/>
        </p:nvSpPr>
        <p:spPr>
          <a:xfrm>
            <a:off x="5814392" y="3551678"/>
            <a:ext cx="395536" cy="288032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5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179512" y="267494"/>
            <a:ext cx="79208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ВХОД</a:t>
            </a:r>
          </a:p>
        </p:txBody>
      </p:sp>
      <p:sp>
        <p:nvSpPr>
          <p:cNvPr id="33" name="Прямоугольник 32"/>
          <p:cNvSpPr/>
          <p:nvPr/>
        </p:nvSpPr>
        <p:spPr>
          <a:xfrm>
            <a:off x="6732240" y="1563638"/>
            <a:ext cx="1080120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ВЫХОД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95489"/>
            <a:ext cx="8229600" cy="288029"/>
          </a:xfrm>
        </p:spPr>
        <p:txBody>
          <a:bodyPr>
            <a:noAutofit/>
          </a:bodyPr>
          <a:lstStyle/>
          <a:p>
            <a:r>
              <a:rPr lang="ru-RU" sz="3000" dirty="0"/>
              <a:t>Пирамида проблем</a:t>
            </a:r>
          </a:p>
        </p:txBody>
      </p:sp>
      <p:graphicFrame>
        <p:nvGraphicFramePr>
          <p:cNvPr id="3" name="Схема 2"/>
          <p:cNvGraphicFramePr/>
          <p:nvPr/>
        </p:nvGraphicFramePr>
        <p:xfrm>
          <a:off x="251520" y="771550"/>
          <a:ext cx="453650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83833267"/>
              </p:ext>
            </p:extLst>
          </p:nvPr>
        </p:nvGraphicFramePr>
        <p:xfrm>
          <a:off x="4608364" y="1006699"/>
          <a:ext cx="4104456" cy="26389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9401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35384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Перечень проблем: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15697">
                <a:tc>
                  <a:txBody>
                    <a:bodyPr/>
                    <a:lstStyle/>
                    <a:p>
                      <a:r>
                        <a:rPr lang="ru-RU" sz="1200" dirty="0"/>
                        <a:t>1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Нет системы хранения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36971">
                <a:tc>
                  <a:txBody>
                    <a:bodyPr/>
                    <a:lstStyle/>
                    <a:p>
                      <a:r>
                        <a:rPr lang="ru-RU" sz="1200" dirty="0"/>
                        <a:t>2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r>
                        <a:rPr lang="ru-RU" sz="1200" dirty="0"/>
                        <a:t>Неисправность карт памяти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7556">
                <a:tc>
                  <a:txBody>
                    <a:bodyPr/>
                    <a:lstStyle/>
                    <a:p>
                      <a:r>
                        <a:rPr lang="ru-RU" sz="1200" dirty="0"/>
                        <a:t>3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/>
                        <a:t>Потеря времени на поиск шаблона или документа</a:t>
                      </a:r>
                    </a:p>
                    <a:p>
                      <a:endParaRPr lang="ru-RU" sz="1200" dirty="0"/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9455">
                <a:tc>
                  <a:txBody>
                    <a:bodyPr/>
                    <a:lstStyle/>
                    <a:p>
                      <a:r>
                        <a:rPr lang="ru-RU" sz="1200" dirty="0"/>
                        <a:t>4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/>
                        <a:t>Нет возможности удаленной работы</a:t>
                      </a:r>
                    </a:p>
                    <a:p>
                      <a:endParaRPr lang="ru-RU" sz="1200" dirty="0"/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866092">
                <a:tc>
                  <a:txBody>
                    <a:bodyPr/>
                    <a:lstStyle/>
                    <a:p>
                      <a:r>
                        <a:rPr lang="ru-RU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T="34290" marB="3429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/>
                        <a:t>Потеря</a:t>
                      </a:r>
                      <a:r>
                        <a:rPr lang="ru-RU" sz="1200" baseline="0" dirty="0"/>
                        <a:t> времени на п</a:t>
                      </a:r>
                      <a:r>
                        <a:rPr lang="ru-RU" sz="1200" dirty="0"/>
                        <a:t>овторную работу, которую выполняет делопроизводитель </a:t>
                      </a:r>
                    </a:p>
                  </a:txBody>
                  <a:tcPr marT="34290" marB="34290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24-конечная звезда 4"/>
          <p:cNvSpPr/>
          <p:nvPr/>
        </p:nvSpPr>
        <p:spPr>
          <a:xfrm>
            <a:off x="1043608" y="4083919"/>
            <a:ext cx="432048" cy="342038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1</a:t>
            </a:r>
          </a:p>
        </p:txBody>
      </p:sp>
      <p:sp>
        <p:nvSpPr>
          <p:cNvPr id="6" name="24-конечная звезда 5"/>
          <p:cNvSpPr/>
          <p:nvPr/>
        </p:nvSpPr>
        <p:spPr>
          <a:xfrm>
            <a:off x="1619672" y="3723880"/>
            <a:ext cx="432048" cy="342038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2</a:t>
            </a:r>
          </a:p>
        </p:txBody>
      </p:sp>
      <p:sp>
        <p:nvSpPr>
          <p:cNvPr id="7" name="24-конечная звезда 6"/>
          <p:cNvSpPr/>
          <p:nvPr/>
        </p:nvSpPr>
        <p:spPr>
          <a:xfrm>
            <a:off x="2411760" y="3651871"/>
            <a:ext cx="432048" cy="342038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3</a:t>
            </a:r>
          </a:p>
        </p:txBody>
      </p:sp>
      <p:sp>
        <p:nvSpPr>
          <p:cNvPr id="8" name="24-конечная звезда 7"/>
          <p:cNvSpPr/>
          <p:nvPr/>
        </p:nvSpPr>
        <p:spPr>
          <a:xfrm>
            <a:off x="3131840" y="3651871"/>
            <a:ext cx="432048" cy="342038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4</a:t>
            </a:r>
          </a:p>
        </p:txBody>
      </p:sp>
      <p:sp>
        <p:nvSpPr>
          <p:cNvPr id="9" name="24-конечная звезда 8"/>
          <p:cNvSpPr/>
          <p:nvPr/>
        </p:nvSpPr>
        <p:spPr>
          <a:xfrm>
            <a:off x="3635896" y="4011910"/>
            <a:ext cx="432048" cy="342038"/>
          </a:xfrm>
          <a:prstGeom prst="star24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758426836"/>
              </p:ext>
            </p:extLst>
          </p:nvPr>
        </p:nvGraphicFramePr>
        <p:xfrm>
          <a:off x="179512" y="843558"/>
          <a:ext cx="8784976" cy="3810581"/>
        </p:xfrm>
        <a:graphic>
          <a:graphicData uri="http://schemas.openxmlformats.org/drawingml/2006/table">
            <a:tbl>
              <a:tblPr/>
              <a:tblGrid>
                <a:gridCol w="32809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05059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41792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33559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7309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Franklin Gothic Medium" pitchFamily="34" charset="0"/>
                          <a:ea typeface="Calibri"/>
                          <a:cs typeface="Times New Roman"/>
                        </a:rPr>
                        <a:t>№</a:t>
                      </a:r>
                      <a:endParaRPr lang="ru-RU" sz="1400" dirty="0">
                        <a:latin typeface="Franklin Gothic Medium" pitchFamily="34" charset="0"/>
                        <a:ea typeface="Calibri"/>
                        <a:cs typeface="Times New Roman"/>
                      </a:endParaRP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Franklin Gothic Medium" pitchFamily="34" charset="0"/>
                          <a:ea typeface="Calibri"/>
                          <a:cs typeface="Times New Roman"/>
                        </a:rPr>
                        <a:t>Проблема</a:t>
                      </a:r>
                      <a:endParaRPr lang="ru-RU" sz="1400" dirty="0">
                        <a:latin typeface="Franklin Gothic Medium" pitchFamily="34" charset="0"/>
                        <a:ea typeface="Calibri"/>
                        <a:cs typeface="Times New Roman"/>
                      </a:endParaRPr>
                    </a:p>
                  </a:txBody>
                  <a:tcPr marL="43575" marR="43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Franklin Gothic Medium" pitchFamily="34" charset="0"/>
                          <a:ea typeface="Calibri"/>
                          <a:cs typeface="Times New Roman"/>
                        </a:rPr>
                        <a:t>Причины</a:t>
                      </a:r>
                      <a:endParaRPr lang="ru-RU" sz="1400" dirty="0">
                        <a:latin typeface="Franklin Gothic Medium" pitchFamily="34" charset="0"/>
                        <a:ea typeface="Calibri"/>
                        <a:cs typeface="Times New Roman"/>
                      </a:endParaRPr>
                    </a:p>
                  </a:txBody>
                  <a:tcPr marL="43575" marR="43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Franklin Gothic Medium" pitchFamily="34" charset="0"/>
                          <a:ea typeface="Calibri"/>
                          <a:cs typeface="Times New Roman"/>
                        </a:rPr>
                        <a:t>Способ решения</a:t>
                      </a:r>
                      <a:endParaRPr lang="ru-RU" sz="1400" dirty="0">
                        <a:latin typeface="Franklin Gothic Medium" pitchFamily="34" charset="0"/>
                        <a:ea typeface="Calibri"/>
                        <a:cs typeface="Times New Roman"/>
                      </a:endParaRPr>
                    </a:p>
                  </a:txBody>
                  <a:tcPr marL="43575" marR="43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latin typeface="Franklin Gothic Medium" pitchFamily="34" charset="0"/>
                          <a:ea typeface="Calibri"/>
                          <a:cs typeface="Times New Roman"/>
                        </a:rPr>
                        <a:t>Экономия времени, мин.</a:t>
                      </a:r>
                      <a:endParaRPr lang="ru-RU" sz="1400" dirty="0">
                        <a:latin typeface="Franklin Gothic Medium" pitchFamily="34" charset="0"/>
                        <a:ea typeface="Calibri"/>
                        <a:cs typeface="Times New Roman"/>
                      </a:endParaRP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83596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>
                          <a:latin typeface="Franklin Gothic Medium" pitchFamily="34" charset="0"/>
                          <a:ea typeface="Calibri"/>
                          <a:cs typeface="Times New Roman"/>
                        </a:rPr>
                        <a:t>1.</a:t>
                      </a:r>
                    </a:p>
                  </a:txBody>
                  <a:tcPr marL="43575" marR="43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Нет системы в хранении документов (диск С, </a:t>
                      </a:r>
                      <a:r>
                        <a:rPr lang="en-GB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</a:t>
                      </a: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en-GB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USB- </a:t>
                      </a: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носитель)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Перенаполняемость</a:t>
                      </a: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карт памяти</a:t>
                      </a: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Создание единой системы хранения электронных шаблонов и документов</a:t>
                      </a: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5-20 мин.</a:t>
                      </a: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11530">
                <a:tc>
                  <a:txBody>
                    <a:bodyPr/>
                    <a:lstStyle/>
                    <a:p>
                      <a:pPr marL="342900" lvl="0" indent="-3429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>
                          <a:latin typeface="Franklin Gothic Medium" pitchFamily="34" charset="0"/>
                          <a:ea typeface="Calibri"/>
                          <a:cs typeface="Times New Roman"/>
                        </a:rPr>
                        <a:t>2.</a:t>
                      </a:r>
                    </a:p>
                  </a:txBody>
                  <a:tcPr marL="43575" marR="43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Потеря времени на поиск нужного документа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Работник не может найти нужный документ. Работник отвлекается во время поиска. </a:t>
                      </a: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Создание </a:t>
                      </a:r>
                      <a:r>
                        <a:rPr lang="ru-RU" sz="10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новигатора</a:t>
                      </a:r>
                      <a:r>
                        <a:rPr lang="ru-RU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в соответствии с номенклатурой дел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5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60 мин.</a:t>
                      </a:r>
                    </a:p>
                  </a:txBody>
                  <a:tcPr marL="43575" marR="4357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7303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Franklin Gothic Medium" pitchFamily="34" charset="0"/>
                          <a:ea typeface="Calibri"/>
                          <a:cs typeface="Times New Roman"/>
                        </a:rPr>
                        <a:t>3.</a:t>
                      </a:r>
                    </a:p>
                  </a:txBody>
                  <a:tcPr marL="43575" marR="43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Нет возможности удаленной работы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Нет синхронизации данных между различными устройствами.</a:t>
                      </a:r>
                      <a:endParaRPr lang="ru-RU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Использование облачного сервиса, позволяющего пользователям хранить свои данные на серверах в «облаке» и передавать их другим пользователям в Интернете. 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5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ru-RU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100-150 мин.</a:t>
                      </a: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223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Franklin Gothic Medium" pitchFamily="34" charset="0"/>
                          <a:ea typeface="Calibri"/>
                          <a:cs typeface="Times New Roman"/>
                        </a:rPr>
                        <a:t>4.</a:t>
                      </a:r>
                    </a:p>
                  </a:txBody>
                  <a:tcPr marL="43575" marR="43575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Длительность процесса поиска и создания нового документа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Выполнение лишних «промежуточных» действия</a:t>
                      </a: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Внедрение строгой системы хранения шаблонов и документов</a:t>
                      </a:r>
                    </a:p>
                  </a:txBody>
                  <a:tcPr marT="34290" marB="3429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5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180-240 мин.</a:t>
                      </a:r>
                    </a:p>
                    <a:p>
                      <a:pPr algn="ctr"/>
                      <a:endParaRPr lang="ru-RU" sz="15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3575" marR="4357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  <p:sp>
        <p:nvSpPr>
          <p:cNvPr id="6" name="Заголовок 1"/>
          <p:cNvSpPr txBox="1">
            <a:spLocks/>
          </p:cNvSpPr>
          <p:nvPr/>
        </p:nvSpPr>
        <p:spPr>
          <a:xfrm>
            <a:off x="107504" y="123478"/>
            <a:ext cx="8686800" cy="83820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1800" b="1" dirty="0">
                <a:solidFill>
                  <a:schemeClr val="tx1"/>
                </a:solidFill>
                <a:latin typeface="Franklin Gothic Medium" pitchFamily="34" charset="0"/>
              </a:rPr>
              <a:t>Введение в предметную область</a:t>
            </a:r>
            <a:br>
              <a:rPr lang="ru-RU" sz="1800" b="1" dirty="0">
                <a:solidFill>
                  <a:schemeClr val="tx1"/>
                </a:solidFill>
                <a:latin typeface="Franklin Gothic Medium" pitchFamily="34" charset="0"/>
              </a:rPr>
            </a:br>
            <a:r>
              <a:rPr lang="ru-RU" sz="1800" b="1" dirty="0">
                <a:solidFill>
                  <a:schemeClr val="tx1"/>
                </a:solidFill>
                <a:latin typeface="Franklin Gothic Medium" pitchFamily="34" charset="0"/>
              </a:rPr>
              <a:t>(описание ситуации «как есть»)</a:t>
            </a:r>
            <a:br>
              <a:rPr lang="ru-RU" sz="1800" b="1" dirty="0">
                <a:solidFill>
                  <a:schemeClr val="tx1"/>
                </a:solidFill>
                <a:latin typeface="Franklin Gothic Medium" pitchFamily="34" charset="0"/>
              </a:rPr>
            </a:br>
            <a:endParaRPr lang="ru-RU" sz="18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092280" y="483518"/>
            <a:ext cx="184697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altLang="ru-RU" dirty="0">
                <a:latin typeface="Franklin Gothic Medium" pitchFamily="34" charset="0"/>
              </a:rPr>
              <a:t>Анализ проблем</a:t>
            </a:r>
            <a:endParaRPr lang="ru-RU" alt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xmlns="" val="4032097066"/>
              </p:ext>
            </p:extLst>
          </p:nvPr>
        </p:nvGraphicFramePr>
        <p:xfrm>
          <a:off x="0" y="1203598"/>
          <a:ext cx="9144000" cy="2592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179512" y="4227934"/>
            <a:ext cx="30243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Время процесса от 255 мин. (4 ч.25 мин.) 15мин. </a:t>
            </a: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107950" y="114300"/>
            <a:ext cx="8686800" cy="838200"/>
          </a:xfrm>
          <a:prstGeom prst="rect">
            <a:avLst/>
          </a:prstGeom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3600" kern="1200" cap="all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Franklin Gothic Medium" pitchFamily="34" charset="0"/>
              </a:defRPr>
            </a:lvl9pPr>
          </a:lstStyle>
          <a:p>
            <a:pPr>
              <a:defRPr/>
            </a:pPr>
            <a:r>
              <a:rPr lang="ru-RU" sz="2000" b="1" dirty="0">
                <a:solidFill>
                  <a:schemeClr val="tx1"/>
                </a:solidFill>
                <a:latin typeface="Franklin Gothic Medium" pitchFamily="34" charset="0"/>
              </a:rPr>
              <a:t>Введение в предметную область</a:t>
            </a:r>
            <a:br>
              <a:rPr lang="ru-RU" sz="2000" b="1" dirty="0">
                <a:solidFill>
                  <a:schemeClr val="tx1"/>
                </a:solidFill>
                <a:latin typeface="Franklin Gothic Medium" pitchFamily="34" charset="0"/>
              </a:rPr>
            </a:br>
            <a:r>
              <a:rPr lang="ru-RU" sz="2000" b="1" dirty="0">
                <a:solidFill>
                  <a:schemeClr val="tx1"/>
                </a:solidFill>
                <a:latin typeface="Franklin Gothic Medium" pitchFamily="34" charset="0"/>
              </a:rPr>
              <a:t>(описание ситуации «как будет»)</a:t>
            </a:r>
            <a:br>
              <a:rPr lang="ru-RU" sz="2000" b="1" dirty="0">
                <a:solidFill>
                  <a:schemeClr val="tx1"/>
                </a:solidFill>
                <a:latin typeface="Franklin Gothic Medium" pitchFamily="34" charset="0"/>
              </a:rPr>
            </a:br>
            <a:endParaRPr lang="ru-RU" sz="2000" b="1" dirty="0">
              <a:solidFill>
                <a:schemeClr val="tx1"/>
              </a:solidFill>
              <a:latin typeface="Franklin Gothic Medium" pitchFamily="34" charset="0"/>
            </a:endParaRPr>
          </a:p>
        </p:txBody>
      </p:sp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0" y="719138"/>
            <a:ext cx="9144000" cy="340444"/>
          </a:xfrm>
        </p:spPr>
        <p:txBody>
          <a:bodyPr>
            <a:normAutofit/>
          </a:bodyPr>
          <a:lstStyle/>
          <a:p>
            <a:pPr eaLnBrk="1" hangingPunct="1"/>
            <a:r>
              <a:rPr lang="ru-RU" altLang="ru-RU" sz="1600" dirty="0">
                <a:latin typeface="Franklin Gothic Medium" pitchFamily="34" charset="0"/>
              </a:rPr>
              <a:t>Карта целевого состояния процесса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23528" y="987574"/>
            <a:ext cx="792088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ВХОД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7786836" y="944705"/>
            <a:ext cx="1080120" cy="21602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/>
              <a:t>ВЫХОД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4905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2800" b="1"/>
              <a:t>Достигнутые результаты (было и стало) </a:t>
            </a:r>
          </a:p>
        </p:txBody>
      </p:sp>
      <p:sp>
        <p:nvSpPr>
          <p:cNvPr id="23555" name="Содержимое 4"/>
          <p:cNvSpPr>
            <a:spLocks noGrp="1"/>
          </p:cNvSpPr>
          <p:nvPr>
            <p:ph idx="1"/>
          </p:nvPr>
        </p:nvSpPr>
        <p:spPr>
          <a:xfrm>
            <a:off x="428625" y="857254"/>
            <a:ext cx="8229600" cy="461665"/>
          </a:xfrm>
        </p:spPr>
        <p:txBody>
          <a:bodyPr>
            <a:spAutoFit/>
          </a:bodyPr>
          <a:lstStyle/>
          <a:p>
            <a:pPr algn="ctr" eaLnBrk="1" hangingPunct="1">
              <a:buFont typeface="Arial" charset="0"/>
              <a:buNone/>
            </a:pPr>
            <a:r>
              <a:rPr lang="ru-RU" altLang="ru-RU" sz="2400" b="1" dirty="0">
                <a:solidFill>
                  <a:srgbClr val="002060"/>
                </a:solidFill>
              </a:rPr>
              <a:t>Время протекания процесса:</a:t>
            </a:r>
            <a:r>
              <a:rPr lang="en-US" altLang="ru-RU" sz="2400" b="1" dirty="0">
                <a:solidFill>
                  <a:srgbClr val="002060"/>
                </a:solidFill>
                <a:latin typeface="Franklin Gothic Book" pitchFamily="34" charset="0"/>
              </a:rPr>
              <a:t> </a:t>
            </a:r>
            <a:endParaRPr lang="ru-RU" altLang="ru-RU" sz="2400" b="1" dirty="0">
              <a:solidFill>
                <a:srgbClr val="002060"/>
              </a:solidFill>
            </a:endParaRPr>
          </a:p>
        </p:txBody>
      </p:sp>
      <p:sp>
        <p:nvSpPr>
          <p:cNvPr id="23554" name="Номер слайда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pPr eaLnBrk="0" hangingPunct="0"/>
            <a:fld id="{73995617-6FF0-4B41-9B11-82E5C3F61D0B}" type="slidenum">
              <a:rPr lang="ru-RU" altLang="ru-RU" smtClean="0">
                <a:latin typeface="Arial" charset="0"/>
              </a:rPr>
              <a:pPr eaLnBrk="0" hangingPunct="0"/>
              <a:t>7</a:t>
            </a:fld>
            <a:endParaRPr lang="ru-RU" altLang="ru-RU"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1563641"/>
            <a:ext cx="3714750" cy="166199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2800" b="1" dirty="0">
                <a:solidFill>
                  <a:schemeClr val="accent3"/>
                </a:solidFill>
                <a:latin typeface="+mn-lt"/>
                <a:cs typeface="Arial" panose="020B0604020202020204" pitchFamily="34" charset="0"/>
              </a:rPr>
              <a:t>БЫЛО</a:t>
            </a:r>
            <a:r>
              <a:rPr lang="ru-RU" sz="2800" dirty="0">
                <a:solidFill>
                  <a:schemeClr val="accent3"/>
                </a:solidFill>
                <a:latin typeface="+mn-lt"/>
                <a:cs typeface="Arial" panose="020B0604020202020204" pitchFamily="34" charset="0"/>
              </a:rPr>
              <a:t>:</a:t>
            </a:r>
          </a:p>
          <a:p>
            <a:pPr algn="ctr">
              <a:lnSpc>
                <a:spcPct val="150000"/>
              </a:lnSpc>
              <a:defRPr/>
            </a:pPr>
            <a:r>
              <a:rPr lang="en-US" sz="2800" dirty="0">
                <a:solidFill>
                  <a:schemeClr val="accent3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chemeClr val="accent3"/>
                </a:solidFill>
                <a:cs typeface="Arial" panose="020B0604020202020204" pitchFamily="34" charset="0"/>
              </a:rPr>
              <a:t> 120 </a:t>
            </a:r>
            <a:r>
              <a:rPr lang="ru-RU" sz="2800" b="1" dirty="0">
                <a:solidFill>
                  <a:schemeClr val="accent3"/>
                </a:solidFill>
                <a:latin typeface="+mn-lt"/>
                <a:cs typeface="Arial" panose="020B0604020202020204" pitchFamily="34" charset="0"/>
              </a:rPr>
              <a:t>мин. </a:t>
            </a:r>
            <a:r>
              <a:rPr lang="en-US" sz="2800" b="1" dirty="0">
                <a:solidFill>
                  <a:schemeClr val="accent3"/>
                </a:solidFill>
                <a:latin typeface="+mn-lt"/>
                <a:cs typeface="Arial" panose="020B0604020202020204" pitchFamily="34" charset="0"/>
              </a:rPr>
              <a:t>-</a:t>
            </a:r>
            <a:r>
              <a:rPr lang="ru-RU" sz="2800" b="1" dirty="0">
                <a:solidFill>
                  <a:schemeClr val="accent3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chemeClr val="accent3"/>
                </a:solidFill>
                <a:cs typeface="Arial" panose="020B0604020202020204" pitchFamily="34" charset="0"/>
              </a:rPr>
              <a:t>255</a:t>
            </a:r>
            <a:r>
              <a:rPr lang="ru-RU" sz="2800" b="1" dirty="0">
                <a:solidFill>
                  <a:schemeClr val="accent3"/>
                </a:solidFill>
                <a:latin typeface="+mn-lt"/>
                <a:cs typeface="Arial" panose="020B0604020202020204" pitchFamily="34" charset="0"/>
              </a:rPr>
              <a:t>мин. </a:t>
            </a:r>
          </a:p>
          <a:p>
            <a:pPr algn="ctr">
              <a:defRPr/>
            </a:pPr>
            <a:r>
              <a:rPr lang="ru-RU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88024" y="1563638"/>
            <a:ext cx="3714750" cy="14465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  <a:defRPr/>
            </a:pPr>
            <a:r>
              <a:rPr lang="ru-RU" sz="2800" b="1" dirty="0">
                <a:solidFill>
                  <a:schemeClr val="accent3"/>
                </a:solidFill>
                <a:latin typeface="+mn-lt"/>
                <a:cs typeface="Arial" panose="020B0604020202020204" pitchFamily="34" charset="0"/>
              </a:rPr>
              <a:t>СТАЛО</a:t>
            </a:r>
            <a:r>
              <a:rPr lang="ru-RU" sz="2800" dirty="0">
                <a:solidFill>
                  <a:schemeClr val="accent3"/>
                </a:solidFill>
                <a:latin typeface="+mn-lt"/>
                <a:cs typeface="Arial" panose="020B0604020202020204" pitchFamily="34" charset="0"/>
              </a:rPr>
              <a:t>:</a:t>
            </a:r>
          </a:p>
          <a:p>
            <a:pPr algn="ctr">
              <a:spcBef>
                <a:spcPts val="0"/>
              </a:spcBef>
              <a:defRPr/>
            </a:pPr>
            <a:r>
              <a:rPr lang="en-US" sz="2800" b="1" dirty="0">
                <a:solidFill>
                  <a:schemeClr val="accent3"/>
                </a:solidFill>
                <a:latin typeface="+mn-lt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chemeClr val="accent3"/>
                </a:solidFill>
                <a:latin typeface="+mn-lt"/>
                <a:cs typeface="Arial" panose="020B0604020202020204" pitchFamily="34" charset="0"/>
              </a:rPr>
              <a:t>15 мин.  </a:t>
            </a:r>
          </a:p>
          <a:p>
            <a:pPr algn="ctr">
              <a:defRPr/>
            </a:pPr>
            <a:r>
              <a:rPr lang="ru-RU" dirty="0"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23559" name="Прямоугольник 23"/>
          <p:cNvSpPr>
            <a:spLocks noChangeArrowheads="1"/>
          </p:cNvSpPr>
          <p:nvPr/>
        </p:nvSpPr>
        <p:spPr bwMode="auto">
          <a:xfrm>
            <a:off x="1979712" y="3219822"/>
            <a:ext cx="45720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b="1" dirty="0">
                <a:solidFill>
                  <a:srgbClr val="002060"/>
                </a:solidFill>
              </a:rPr>
              <a:t>ЭКОНОМИЯ ВРЕМЕНИ:  </a:t>
            </a:r>
          </a:p>
          <a:p>
            <a:pPr algn="ctr"/>
            <a:r>
              <a:rPr lang="ru-RU" altLang="ru-RU" b="1" dirty="0">
                <a:solidFill>
                  <a:srgbClr val="002060"/>
                </a:solidFill>
              </a:rPr>
              <a:t>105 МИН. – 240 МИН.;</a:t>
            </a:r>
          </a:p>
          <a:p>
            <a:pPr algn="ctr"/>
            <a:r>
              <a:rPr lang="ru-RU" altLang="ru-RU" b="1" dirty="0">
                <a:solidFill>
                  <a:srgbClr val="002060"/>
                </a:solidFill>
              </a:rPr>
              <a:t>- 87,% – 94%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5400000">
            <a:off x="3534872" y="2096719"/>
            <a:ext cx="1501379" cy="3175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331646" y="2931791"/>
            <a:ext cx="6429375" cy="1191"/>
          </a:xfrm>
          <a:prstGeom prst="line">
            <a:avLst/>
          </a:prstGeom>
          <a:ln w="412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251520" y="4125519"/>
            <a:ext cx="82082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1600" b="1" dirty="0">
                <a:solidFill>
                  <a:schemeClr val="accent3"/>
                </a:solidFill>
                <a:latin typeface="Arial" panose="020B0604020202020204" pitchFamily="34" charset="0"/>
              </a:rPr>
              <a:t>СНИЖЕНИЕ ВРЕМЕННЫХ ПОТЕРЬ  ЗА СЧЕТ ВВЕДЕНИЯ СТРОГОЙ СИСТЕМЫ ХРАНЕНИЯ ШАБЛОНОВ, ДОКУМЕНТОВ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Прямоугольник 17"/>
          <p:cNvSpPr/>
          <p:nvPr/>
        </p:nvSpPr>
        <p:spPr>
          <a:xfrm>
            <a:off x="1187452" y="1762128"/>
            <a:ext cx="1584325" cy="232171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579" name="Заголовок 1"/>
          <p:cNvSpPr>
            <a:spLocks noGrp="1"/>
          </p:cNvSpPr>
          <p:nvPr>
            <p:ph type="title"/>
          </p:nvPr>
        </p:nvSpPr>
        <p:spPr>
          <a:xfrm>
            <a:off x="107950" y="141686"/>
            <a:ext cx="8928100" cy="4857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altLang="ru-RU" sz="3200" b="1">
                <a:solidFill>
                  <a:srgbClr val="464646"/>
                </a:solidFill>
              </a:rPr>
              <a:t>Достигнутые результаты</a:t>
            </a:r>
            <a:endParaRPr lang="ru-RU" altLang="ru-RU" sz="3200" b="1">
              <a:latin typeface="Arial Narrow" pitchFamily="34" charset="0"/>
            </a:endParaRPr>
          </a:p>
        </p:txBody>
      </p:sp>
      <p:sp>
        <p:nvSpPr>
          <p:cNvPr id="24580" name="TextBox 5"/>
          <p:cNvSpPr txBox="1">
            <a:spLocks noChangeArrowheads="1"/>
          </p:cNvSpPr>
          <p:nvPr/>
        </p:nvSpPr>
        <p:spPr bwMode="auto">
          <a:xfrm>
            <a:off x="5059370" y="1129904"/>
            <a:ext cx="3544887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altLang="ru-RU" b="1" dirty="0">
                <a:solidFill>
                  <a:schemeClr val="accent2"/>
                </a:solidFill>
                <a:latin typeface="Arial Narrow" pitchFamily="34" charset="0"/>
                <a:cs typeface="Times New Roman" pitchFamily="18" charset="0"/>
              </a:rPr>
              <a:t>ЭФФЕКТ </a:t>
            </a:r>
          </a:p>
          <a:p>
            <a:pPr algn="ctr"/>
            <a:endParaRPr lang="ru-RU" altLang="ru-RU" sz="800" dirty="0">
              <a:latin typeface="Arial Narrow" pitchFamily="34" charset="0"/>
              <a:cs typeface="Times New Roman" pitchFamily="18" charset="0"/>
            </a:endParaRPr>
          </a:p>
          <a:p>
            <a:pPr algn="ctr"/>
            <a:endParaRPr lang="ru-RU" altLang="ru-RU" sz="800" dirty="0">
              <a:latin typeface="Arial Narrow" pitchFamily="34" charset="0"/>
              <a:cs typeface="Times New Roman" pitchFamily="18" charset="0"/>
            </a:endParaRPr>
          </a:p>
          <a:p>
            <a:pPr algn="ctr"/>
            <a:endParaRPr lang="ru-RU" altLang="ru-RU" i="1" dirty="0">
              <a:latin typeface="Arial Narrow" pitchFamily="34" charset="0"/>
              <a:cs typeface="Times New Roman" pitchFamily="18" charset="0"/>
            </a:endParaRPr>
          </a:p>
          <a:p>
            <a:pPr algn="ctr"/>
            <a:r>
              <a:rPr lang="ru-RU" altLang="ru-RU" sz="1400" i="1" dirty="0">
                <a:solidFill>
                  <a:schemeClr val="accent2"/>
                </a:solidFill>
                <a:latin typeface="Arial Narrow" pitchFamily="34" charset="0"/>
                <a:cs typeface="Times New Roman" pitchFamily="18" charset="0"/>
              </a:rPr>
              <a:t>Экономия времени </a:t>
            </a:r>
          </a:p>
          <a:p>
            <a:pPr algn="ctr"/>
            <a:endParaRPr lang="ru-RU" altLang="ru-RU" i="1" dirty="0">
              <a:latin typeface="Arial Narrow" pitchFamily="34" charset="0"/>
              <a:cs typeface="Times New Roman" pitchFamily="18" charset="0"/>
            </a:endParaRPr>
          </a:p>
          <a:p>
            <a:pPr algn="ctr"/>
            <a:endParaRPr lang="ru-RU" altLang="ru-RU" i="1" dirty="0">
              <a:latin typeface="Arial Narrow" pitchFamily="34" charset="0"/>
              <a:cs typeface="Times New Roman" pitchFamily="18" charset="0"/>
            </a:endParaRPr>
          </a:p>
          <a:p>
            <a:pPr algn="ctr"/>
            <a:r>
              <a:rPr lang="ru-RU" altLang="ru-RU" sz="1400" i="1" dirty="0">
                <a:solidFill>
                  <a:schemeClr val="accent2"/>
                </a:solidFill>
                <a:latin typeface="Arial Narrow" pitchFamily="34" charset="0"/>
                <a:cs typeface="Times New Roman" pitchFamily="18" charset="0"/>
              </a:rPr>
              <a:t>Оптимизировано рабочее пространство </a:t>
            </a:r>
          </a:p>
          <a:p>
            <a:pPr algn="ctr"/>
            <a:r>
              <a:rPr lang="ru-RU" altLang="ru-RU" sz="1400" i="1" dirty="0">
                <a:solidFill>
                  <a:schemeClr val="accent2"/>
                </a:solidFill>
                <a:latin typeface="Arial Narrow" pitchFamily="34" charset="0"/>
                <a:cs typeface="Times New Roman" pitchFamily="18" charset="0"/>
              </a:rPr>
              <a:t> </a:t>
            </a:r>
          </a:p>
          <a:p>
            <a:pPr algn="ctr"/>
            <a:endParaRPr lang="ru-RU" altLang="ru-RU" sz="1400" i="1" dirty="0">
              <a:solidFill>
                <a:schemeClr val="accent2"/>
              </a:solidFill>
              <a:latin typeface="Arial Narrow" pitchFamily="34" charset="0"/>
              <a:cs typeface="Times New Roman" pitchFamily="18" charset="0"/>
            </a:endParaRPr>
          </a:p>
          <a:p>
            <a:pPr algn="ctr"/>
            <a:endParaRPr lang="ru-RU" altLang="ru-RU" sz="1400" i="1" dirty="0">
              <a:solidFill>
                <a:schemeClr val="accent2"/>
              </a:solidFill>
              <a:latin typeface="Arial Narrow" pitchFamily="34" charset="0"/>
              <a:cs typeface="Times New Roman" pitchFamily="18" charset="0"/>
            </a:endParaRPr>
          </a:p>
          <a:p>
            <a:pPr lvl="0" algn="ctr"/>
            <a:r>
              <a:rPr lang="ru-RU" altLang="ru-RU" sz="1400" i="1" dirty="0">
                <a:solidFill>
                  <a:srgbClr val="C0504D"/>
                </a:solidFill>
                <a:latin typeface="Arial Narrow" pitchFamily="34" charset="0"/>
                <a:cs typeface="Times New Roman" pitchFamily="18" charset="0"/>
              </a:rPr>
              <a:t>Оперативное использование необходимой информации </a:t>
            </a:r>
          </a:p>
          <a:p>
            <a:pPr algn="ctr"/>
            <a:endParaRPr lang="ru-RU" altLang="ru-RU" i="1" dirty="0">
              <a:latin typeface="Arial Narrow" pitchFamily="34" charset="0"/>
              <a:cs typeface="Times New Roman" pitchFamily="18" charset="0"/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250825" y="951310"/>
            <a:ext cx="8642350" cy="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572000" y="951310"/>
            <a:ext cx="0" cy="3132534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Стрелка вниз 12"/>
          <p:cNvSpPr/>
          <p:nvPr/>
        </p:nvSpPr>
        <p:spPr>
          <a:xfrm>
            <a:off x="6444214" y="1563638"/>
            <a:ext cx="649287" cy="323850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6434140" y="2319911"/>
            <a:ext cx="647700" cy="323850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1187452" y="1059660"/>
            <a:ext cx="1584325" cy="158410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24586" name="TextBox 18"/>
          <p:cNvSpPr txBox="1">
            <a:spLocks noChangeArrowheads="1"/>
          </p:cNvSpPr>
          <p:nvPr/>
        </p:nvSpPr>
        <p:spPr bwMode="auto">
          <a:xfrm>
            <a:off x="1403357" y="1221582"/>
            <a:ext cx="136842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ru-RU" altLang="ru-RU" b="1" dirty="0">
              <a:latin typeface="Arial Narrow" pitchFamily="34" charset="0"/>
            </a:endParaRPr>
          </a:p>
          <a:p>
            <a:pPr algn="ctr"/>
            <a:endParaRPr lang="ru-RU" altLang="ru-RU" b="1" dirty="0">
              <a:latin typeface="Arial Narrow" pitchFamily="34" charset="0"/>
            </a:endParaRPr>
          </a:p>
          <a:p>
            <a:pPr algn="ctr"/>
            <a:r>
              <a:rPr lang="ru-RU" altLang="ru-RU" b="1" dirty="0">
                <a:latin typeface="Arial Narrow" pitchFamily="34" charset="0"/>
              </a:rPr>
              <a:t>-94%</a:t>
            </a:r>
          </a:p>
        </p:txBody>
      </p:sp>
      <p:sp>
        <p:nvSpPr>
          <p:cNvPr id="24587" name="TextBox 19"/>
          <p:cNvSpPr txBox="1">
            <a:spLocks noChangeArrowheads="1"/>
          </p:cNvSpPr>
          <p:nvPr/>
        </p:nvSpPr>
        <p:spPr bwMode="auto">
          <a:xfrm>
            <a:off x="1403357" y="2672954"/>
            <a:ext cx="13684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altLang="ru-RU" b="1" dirty="0">
                <a:latin typeface="Arial Narrow" pitchFamily="34" charset="0"/>
              </a:rPr>
              <a:t>240 мин.</a:t>
            </a:r>
          </a:p>
        </p:txBody>
      </p:sp>
      <p:sp>
        <p:nvSpPr>
          <p:cNvPr id="24588" name="TextBox 20"/>
          <p:cNvSpPr txBox="1">
            <a:spLocks noChangeArrowheads="1"/>
          </p:cNvSpPr>
          <p:nvPr/>
        </p:nvSpPr>
        <p:spPr bwMode="auto">
          <a:xfrm>
            <a:off x="971550" y="4216003"/>
            <a:ext cx="237648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altLang="ru-RU" sz="2000" i="1">
                <a:latin typeface="Arial Narrow" pitchFamily="34" charset="0"/>
              </a:rPr>
              <a:t>t</a:t>
            </a:r>
            <a:r>
              <a:rPr lang="ru-RU" altLang="ru-RU" i="1">
                <a:latin typeface="Arial Narrow" pitchFamily="34" charset="0"/>
              </a:rPr>
              <a:t> протекания процесса</a:t>
            </a:r>
          </a:p>
        </p:txBody>
      </p:sp>
      <p:sp>
        <p:nvSpPr>
          <p:cNvPr id="15" name="Стрелка вниз 13">
            <a:extLst>
              <a:ext uri="{FF2B5EF4-FFF2-40B4-BE49-F238E27FC236}">
                <a16:creationId xmlns:a16="http://schemas.microsoft.com/office/drawing/2014/main" xmlns="" id="{4CAF910B-B5FC-43F1-840B-FB42C1E62D28}"/>
              </a:ext>
            </a:extLst>
          </p:cNvPr>
          <p:cNvSpPr/>
          <p:nvPr/>
        </p:nvSpPr>
        <p:spPr>
          <a:xfrm>
            <a:off x="6408738" y="3072387"/>
            <a:ext cx="647700" cy="323850"/>
          </a:xfrm>
          <a:prstGeom prst="down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855</TotalTime>
  <Words>503</Words>
  <Application>Microsoft Office PowerPoint</Application>
  <PresentationFormat>Экран (16:9)</PresentationFormat>
  <Paragraphs>148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Паспорт проекта «Хранилище»</vt:lpstr>
      <vt:lpstr>Команда проекта</vt:lpstr>
      <vt:lpstr>Карта текущего состояния процесса</vt:lpstr>
      <vt:lpstr>Пирамида проблем</vt:lpstr>
      <vt:lpstr>Слайд 5</vt:lpstr>
      <vt:lpstr>Карта целевого состояния процесса</vt:lpstr>
      <vt:lpstr>Достигнутые результаты (было и стало) </vt:lpstr>
      <vt:lpstr>Достигнутые результаты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Заведующий</dc:creator>
  <cp:lastModifiedBy>Марина Румынина</cp:lastModifiedBy>
  <cp:revision>63</cp:revision>
  <dcterms:created xsi:type="dcterms:W3CDTF">2019-08-27T14:12:26Z</dcterms:created>
  <dcterms:modified xsi:type="dcterms:W3CDTF">2021-12-24T14:11:26Z</dcterms:modified>
</cp:coreProperties>
</file>