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75" r:id="rId6"/>
    <p:sldId id="261" r:id="rId7"/>
    <p:sldId id="276" r:id="rId8"/>
    <p:sldId id="274" r:id="rId9"/>
    <p:sldId id="262" r:id="rId10"/>
    <p:sldId id="272" r:id="rId11"/>
    <p:sldId id="268" r:id="rId12"/>
    <p:sldId id="273" r:id="rId13"/>
  </p:sldIdLst>
  <p:sldSz cx="9144000" cy="6858000" type="screen4x3"/>
  <p:notesSz cx="6797675" cy="992663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ельфинчик" initials="Д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7FBE"/>
    <a:srgbClr val="0091FE"/>
    <a:srgbClr val="33CC33"/>
    <a:srgbClr val="AFF7FF"/>
    <a:srgbClr val="D1FBFF"/>
    <a:srgbClr val="C7CDD7"/>
    <a:srgbClr val="000066"/>
    <a:srgbClr val="003366"/>
    <a:srgbClr val="E5F6FB"/>
    <a:srgbClr val="5D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9645" autoAdjust="0"/>
  </p:normalViewPr>
  <p:slideViewPr>
    <p:cSldViewPr>
      <p:cViewPr>
        <p:scale>
          <a:sx n="77" d="100"/>
          <a:sy n="77" d="100"/>
        </p:scale>
        <p:origin x="-126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306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849121517714961E-2"/>
          <c:y val="0.17499370800961406"/>
          <c:w val="0.9383017569645703"/>
          <c:h val="0.63111765359404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0.2034184130432696"/>
                  <c:y val="0.230611645576328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5</a:t>
                    </a:r>
                    <a:r>
                      <a:rPr lang="ru-RU" baseline="0" dirty="0"/>
                      <a:t> дней 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1DB-4AB5-88BF-39FA7DB32FD5}"/>
                </c:ext>
              </c:extLst>
            </c:dLbl>
            <c:dLbl>
              <c:idx val="1"/>
              <c:layout>
                <c:manualLayout>
                  <c:x val="0.10656969251574255"/>
                  <c:y val="-5.2753437665815091E-2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400"/>
                    </a:pPr>
                    <a:r>
                      <a:rPr lang="ru-RU" sz="1400" dirty="0"/>
                      <a:t>в 4 раза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1024354244194316"/>
                      <c:h val="0.200739672915610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01DB-4AB5-88BF-39FA7DB32F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Было</c:v>
                </c:pt>
                <c:pt idx="1">
                  <c:v>Стало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135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DB-4AB5-88BF-39FA7DB32F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8211712"/>
        <c:axId val="183970048"/>
      </c:barChart>
      <c:catAx>
        <c:axId val="22821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83970048"/>
        <c:crosses val="autoZero"/>
        <c:auto val="1"/>
        <c:lblAlgn val="ctr"/>
        <c:lblOffset val="100"/>
        <c:noMultiLvlLbl val="0"/>
      </c:catAx>
      <c:valAx>
        <c:axId val="18397004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one"/>
        <c:crossAx val="228211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10AFE8-F8C6-4CA2-8717-10C0C4F9D54E}" type="doc">
      <dgm:prSet loTypeId="urn:microsoft.com/office/officeart/2005/8/layout/pyramid1" loCatId="pyramid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BE6152E8-A7B0-429C-AE48-E84F07208D3F}">
      <dgm:prSet phldrT="[Текст]" custT="1"/>
      <dgm:spPr>
        <a:solidFill>
          <a:srgbClr val="D1FBFF"/>
        </a:solidFill>
      </dgm:spPr>
      <dgm:t>
        <a:bodyPr/>
        <a:lstStyle/>
        <a:p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Федеральный </a:t>
          </a:r>
        </a:p>
        <a:p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уровень</a:t>
          </a:r>
        </a:p>
      </dgm:t>
    </dgm:pt>
    <dgm:pt modelId="{E4E3CBA1-1494-454E-AC03-F3B20D0AA316}" type="parTrans" cxnId="{7EF86B42-C5C2-48A5-AD31-955E80C6D686}">
      <dgm:prSet/>
      <dgm:spPr/>
      <dgm:t>
        <a:bodyPr/>
        <a:lstStyle/>
        <a:p>
          <a:endParaRPr lang="ru-RU"/>
        </a:p>
      </dgm:t>
    </dgm:pt>
    <dgm:pt modelId="{60727CA4-0E21-4AD4-B171-539238CAA785}" type="sibTrans" cxnId="{7EF86B42-C5C2-48A5-AD31-955E80C6D686}">
      <dgm:prSet/>
      <dgm:spPr/>
      <dgm:t>
        <a:bodyPr/>
        <a:lstStyle/>
        <a:p>
          <a:endParaRPr lang="ru-RU"/>
        </a:p>
      </dgm:t>
    </dgm:pt>
    <dgm:pt modelId="{2BCEAB64-79E1-4190-90C6-94A8105E1D4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0091FE"/>
        </a:solidFill>
      </dgm:spPr>
      <dgm:t>
        <a:bodyPr/>
        <a:lstStyle/>
        <a:p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Региональный уровень</a:t>
          </a:r>
        </a:p>
      </dgm:t>
    </dgm:pt>
    <dgm:pt modelId="{4363E265-816B-49DD-95F3-BA03AB168331}" type="parTrans" cxnId="{E4BDC416-25AF-46FD-AC12-78F3B2B85050}">
      <dgm:prSet/>
      <dgm:spPr/>
      <dgm:t>
        <a:bodyPr/>
        <a:lstStyle/>
        <a:p>
          <a:endParaRPr lang="ru-RU"/>
        </a:p>
      </dgm:t>
    </dgm:pt>
    <dgm:pt modelId="{32704981-E668-4A0A-87E7-B3E615A0D446}" type="sibTrans" cxnId="{E4BDC416-25AF-46FD-AC12-78F3B2B85050}">
      <dgm:prSet/>
      <dgm:spPr/>
      <dgm:t>
        <a:bodyPr/>
        <a:lstStyle/>
        <a:p>
          <a:endParaRPr lang="ru-RU"/>
        </a:p>
      </dgm:t>
    </dgm:pt>
    <dgm:pt modelId="{3F883D72-AB51-44A3-BB69-C25E95E42149}">
      <dgm:prSet phldrT="[Текст]" custT="1"/>
      <dgm:spPr>
        <a:solidFill>
          <a:srgbClr val="327FBE"/>
        </a:solidFill>
      </dgm:spPr>
      <dgm:t>
        <a:bodyPr/>
        <a:lstStyle/>
        <a:p>
          <a:r>
            <a:rPr lang="ru-RU" sz="1400" b="1" dirty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</a:p>
      </dgm:t>
    </dgm:pt>
    <dgm:pt modelId="{428F7FEF-F18C-45C5-A0FD-DCD1786E4B14}" type="parTrans" cxnId="{69E9DBBE-2A88-403E-AF1C-D510FF47D87B}">
      <dgm:prSet/>
      <dgm:spPr/>
      <dgm:t>
        <a:bodyPr/>
        <a:lstStyle/>
        <a:p>
          <a:endParaRPr lang="ru-RU"/>
        </a:p>
      </dgm:t>
    </dgm:pt>
    <dgm:pt modelId="{41BF762B-3A7A-4AA9-AF14-931268079A95}" type="sibTrans" cxnId="{69E9DBBE-2A88-403E-AF1C-D510FF47D87B}">
      <dgm:prSet/>
      <dgm:spPr/>
      <dgm:t>
        <a:bodyPr/>
        <a:lstStyle/>
        <a:p>
          <a:endParaRPr lang="ru-RU"/>
        </a:p>
      </dgm:t>
    </dgm:pt>
    <dgm:pt modelId="{7C3E26E5-8345-4B58-ADD7-8E425EA260AA}" type="pres">
      <dgm:prSet presAssocID="{4910AFE8-F8C6-4CA2-8717-10C0C4F9D5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E3F3C2-2FFE-4908-A86D-328E43B3294A}" type="pres">
      <dgm:prSet presAssocID="{BE6152E8-A7B0-429C-AE48-E84F07208D3F}" presName="Name8" presStyleCnt="0"/>
      <dgm:spPr/>
    </dgm:pt>
    <dgm:pt modelId="{41B0729E-585F-4A7E-A894-AA6DFF53CF58}" type="pres">
      <dgm:prSet presAssocID="{BE6152E8-A7B0-429C-AE48-E84F07208D3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E8AE7-164D-44BD-BE40-BDE74B4818F7}" type="pres">
      <dgm:prSet presAssocID="{BE6152E8-A7B0-429C-AE48-E84F07208D3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E913C-2543-4D0F-9CBF-BF9B2CF8E0DA}" type="pres">
      <dgm:prSet presAssocID="{2BCEAB64-79E1-4190-90C6-94A8105E1D4B}" presName="Name8" presStyleCnt="0"/>
      <dgm:spPr/>
    </dgm:pt>
    <dgm:pt modelId="{EBBA0041-A843-441C-87AB-8F637576AE6A}" type="pres">
      <dgm:prSet presAssocID="{2BCEAB64-79E1-4190-90C6-94A8105E1D4B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C2DCE-4CF1-4FE5-90E9-E7B7B569F09C}" type="pres">
      <dgm:prSet presAssocID="{2BCEAB64-79E1-4190-90C6-94A8105E1D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01B75-B313-4FD6-9404-F77707EEE284}" type="pres">
      <dgm:prSet presAssocID="{3F883D72-AB51-44A3-BB69-C25E95E42149}" presName="Name8" presStyleCnt="0"/>
      <dgm:spPr/>
    </dgm:pt>
    <dgm:pt modelId="{CC9EFA65-A778-457A-93C6-B9548DB6D4C8}" type="pres">
      <dgm:prSet presAssocID="{3F883D72-AB51-44A3-BB69-C25E95E42149}" presName="level" presStyleLbl="node1" presStyleIdx="2" presStyleCnt="3" custLinFactNeighborY="12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5155B-A724-47C1-A128-C5DF09EE6B97}" type="pres">
      <dgm:prSet presAssocID="{3F883D72-AB51-44A3-BB69-C25E95E421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F86B42-C5C2-48A5-AD31-955E80C6D686}" srcId="{4910AFE8-F8C6-4CA2-8717-10C0C4F9D54E}" destId="{BE6152E8-A7B0-429C-AE48-E84F07208D3F}" srcOrd="0" destOrd="0" parTransId="{E4E3CBA1-1494-454E-AC03-F3B20D0AA316}" sibTransId="{60727CA4-0E21-4AD4-B171-539238CAA785}"/>
    <dgm:cxn modelId="{94998928-0F38-4C3C-BF3B-865593680225}" type="presOf" srcId="{BE6152E8-A7B0-429C-AE48-E84F07208D3F}" destId="{41B0729E-585F-4A7E-A894-AA6DFF53CF58}" srcOrd="0" destOrd="0" presId="urn:microsoft.com/office/officeart/2005/8/layout/pyramid1"/>
    <dgm:cxn modelId="{B548D633-132B-4D69-98DB-BC9286C4B053}" type="presOf" srcId="{2BCEAB64-79E1-4190-90C6-94A8105E1D4B}" destId="{EBBA0041-A843-441C-87AB-8F637576AE6A}" srcOrd="0" destOrd="0" presId="urn:microsoft.com/office/officeart/2005/8/layout/pyramid1"/>
    <dgm:cxn modelId="{69E9DBBE-2A88-403E-AF1C-D510FF47D87B}" srcId="{4910AFE8-F8C6-4CA2-8717-10C0C4F9D54E}" destId="{3F883D72-AB51-44A3-BB69-C25E95E42149}" srcOrd="2" destOrd="0" parTransId="{428F7FEF-F18C-45C5-A0FD-DCD1786E4B14}" sibTransId="{41BF762B-3A7A-4AA9-AF14-931268079A95}"/>
    <dgm:cxn modelId="{4928CC75-C6FE-4477-8FF2-C91C1EDB95FD}" type="presOf" srcId="{BE6152E8-A7B0-429C-AE48-E84F07208D3F}" destId="{AE7E8AE7-164D-44BD-BE40-BDE74B4818F7}" srcOrd="1" destOrd="0" presId="urn:microsoft.com/office/officeart/2005/8/layout/pyramid1"/>
    <dgm:cxn modelId="{E4BDC416-25AF-46FD-AC12-78F3B2B85050}" srcId="{4910AFE8-F8C6-4CA2-8717-10C0C4F9D54E}" destId="{2BCEAB64-79E1-4190-90C6-94A8105E1D4B}" srcOrd="1" destOrd="0" parTransId="{4363E265-816B-49DD-95F3-BA03AB168331}" sibTransId="{32704981-E668-4A0A-87E7-B3E615A0D446}"/>
    <dgm:cxn modelId="{F4D9C2FF-8F8C-4D63-B84E-169E614B1339}" type="presOf" srcId="{4910AFE8-F8C6-4CA2-8717-10C0C4F9D54E}" destId="{7C3E26E5-8345-4B58-ADD7-8E425EA260AA}" srcOrd="0" destOrd="0" presId="urn:microsoft.com/office/officeart/2005/8/layout/pyramid1"/>
    <dgm:cxn modelId="{92234F63-5A9F-468F-AB90-ACB9852231EC}" type="presOf" srcId="{2BCEAB64-79E1-4190-90C6-94A8105E1D4B}" destId="{2B7C2DCE-4CF1-4FE5-90E9-E7B7B569F09C}" srcOrd="1" destOrd="0" presId="urn:microsoft.com/office/officeart/2005/8/layout/pyramid1"/>
    <dgm:cxn modelId="{62890498-A969-4901-A258-640867343D41}" type="presOf" srcId="{3F883D72-AB51-44A3-BB69-C25E95E42149}" destId="{CC9EFA65-A778-457A-93C6-B9548DB6D4C8}" srcOrd="0" destOrd="0" presId="urn:microsoft.com/office/officeart/2005/8/layout/pyramid1"/>
    <dgm:cxn modelId="{BB6D3C91-5A5E-4716-8E6E-4B1370D63284}" type="presOf" srcId="{3F883D72-AB51-44A3-BB69-C25E95E42149}" destId="{0705155B-A724-47C1-A128-C5DF09EE6B97}" srcOrd="1" destOrd="0" presId="urn:microsoft.com/office/officeart/2005/8/layout/pyramid1"/>
    <dgm:cxn modelId="{724A7564-130A-4801-BF81-5130321FA801}" type="presParOf" srcId="{7C3E26E5-8345-4B58-ADD7-8E425EA260AA}" destId="{04E3F3C2-2FFE-4908-A86D-328E43B3294A}" srcOrd="0" destOrd="0" presId="urn:microsoft.com/office/officeart/2005/8/layout/pyramid1"/>
    <dgm:cxn modelId="{61F71FFF-E380-4090-A0EA-54B6B7F5B59A}" type="presParOf" srcId="{04E3F3C2-2FFE-4908-A86D-328E43B3294A}" destId="{41B0729E-585F-4A7E-A894-AA6DFF53CF58}" srcOrd="0" destOrd="0" presId="urn:microsoft.com/office/officeart/2005/8/layout/pyramid1"/>
    <dgm:cxn modelId="{4FD00FF7-6BBF-4A2C-8233-F5F30BCAFBCA}" type="presParOf" srcId="{04E3F3C2-2FFE-4908-A86D-328E43B3294A}" destId="{AE7E8AE7-164D-44BD-BE40-BDE74B4818F7}" srcOrd="1" destOrd="0" presId="urn:microsoft.com/office/officeart/2005/8/layout/pyramid1"/>
    <dgm:cxn modelId="{E5B813E4-A5BE-4AA0-83D7-A0349798D05F}" type="presParOf" srcId="{7C3E26E5-8345-4B58-ADD7-8E425EA260AA}" destId="{189E913C-2543-4D0F-9CBF-BF9B2CF8E0DA}" srcOrd="1" destOrd="0" presId="urn:microsoft.com/office/officeart/2005/8/layout/pyramid1"/>
    <dgm:cxn modelId="{1267D02F-AF69-49BB-A206-CC2D1489BE76}" type="presParOf" srcId="{189E913C-2543-4D0F-9CBF-BF9B2CF8E0DA}" destId="{EBBA0041-A843-441C-87AB-8F637576AE6A}" srcOrd="0" destOrd="0" presId="urn:microsoft.com/office/officeart/2005/8/layout/pyramid1"/>
    <dgm:cxn modelId="{C8425ADA-4F31-4373-94AB-54F2C2079443}" type="presParOf" srcId="{189E913C-2543-4D0F-9CBF-BF9B2CF8E0DA}" destId="{2B7C2DCE-4CF1-4FE5-90E9-E7B7B569F09C}" srcOrd="1" destOrd="0" presId="urn:microsoft.com/office/officeart/2005/8/layout/pyramid1"/>
    <dgm:cxn modelId="{E5C7D2A8-F740-4ABC-9D1E-167266D1A49B}" type="presParOf" srcId="{7C3E26E5-8345-4B58-ADD7-8E425EA260AA}" destId="{C7701B75-B313-4FD6-9404-F77707EEE284}" srcOrd="2" destOrd="0" presId="urn:microsoft.com/office/officeart/2005/8/layout/pyramid1"/>
    <dgm:cxn modelId="{6EE71410-C4E4-42B0-B4A7-35D4DE89B388}" type="presParOf" srcId="{C7701B75-B313-4FD6-9404-F77707EEE284}" destId="{CC9EFA65-A778-457A-93C6-B9548DB6D4C8}" srcOrd="0" destOrd="0" presId="urn:microsoft.com/office/officeart/2005/8/layout/pyramid1"/>
    <dgm:cxn modelId="{CCE7D90E-ACCE-4E18-8BB3-F2E8EB1600BC}" type="presParOf" srcId="{C7701B75-B313-4FD6-9404-F77707EEE284}" destId="{0705155B-A724-47C1-A128-C5DF09EE6B9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0729E-585F-4A7E-A894-AA6DFF53CF58}">
      <dsp:nvSpPr>
        <dsp:cNvPr id="0" name=""/>
        <dsp:cNvSpPr/>
      </dsp:nvSpPr>
      <dsp:spPr>
        <a:xfrm>
          <a:off x="1920213" y="0"/>
          <a:ext cx="1920213" cy="1479999"/>
        </a:xfrm>
        <a:prstGeom prst="trapezoid">
          <a:avLst>
            <a:gd name="adj" fmla="val 64872"/>
          </a:avLst>
        </a:prstGeom>
        <a:solidFill>
          <a:srgbClr val="D1FB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Федеральный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уровень</a:t>
          </a:r>
        </a:p>
      </dsp:txBody>
      <dsp:txXfrm>
        <a:off x="1920213" y="0"/>
        <a:ext cx="1920213" cy="1479999"/>
      </dsp:txXfrm>
    </dsp:sp>
    <dsp:sp modelId="{EBBA0041-A843-441C-87AB-8F637576AE6A}">
      <dsp:nvSpPr>
        <dsp:cNvPr id="0" name=""/>
        <dsp:cNvSpPr/>
      </dsp:nvSpPr>
      <dsp:spPr>
        <a:xfrm>
          <a:off x="960106" y="1479999"/>
          <a:ext cx="3840426" cy="1479999"/>
        </a:xfrm>
        <a:prstGeom prst="trapezoid">
          <a:avLst>
            <a:gd name="adj" fmla="val 64872"/>
          </a:avLst>
        </a:prstGeom>
        <a:solidFill>
          <a:srgbClr val="0091FE"/>
        </a:soli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Региональный уровень</a:t>
          </a:r>
        </a:p>
      </dsp:txBody>
      <dsp:txXfrm>
        <a:off x="1632181" y="1479999"/>
        <a:ext cx="2496277" cy="1479999"/>
      </dsp:txXfrm>
    </dsp:sp>
    <dsp:sp modelId="{CC9EFA65-A778-457A-93C6-B9548DB6D4C8}">
      <dsp:nvSpPr>
        <dsp:cNvPr id="0" name=""/>
        <dsp:cNvSpPr/>
      </dsp:nvSpPr>
      <dsp:spPr>
        <a:xfrm>
          <a:off x="0" y="2959999"/>
          <a:ext cx="5760639" cy="1479999"/>
        </a:xfrm>
        <a:prstGeom prst="trapezoid">
          <a:avLst>
            <a:gd name="adj" fmla="val 64872"/>
          </a:avLst>
        </a:prstGeom>
        <a:solidFill>
          <a:srgbClr val="327FBE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</a:p>
      </dsp:txBody>
      <dsp:txXfrm>
        <a:off x="1008112" y="2959999"/>
        <a:ext cx="3744416" cy="1479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0.42933</cdr:x>
      <cdr:y>0.2601</cdr:y>
    </cdr:from>
    <cdr:to>
      <cdr:x>0.73145</cdr:x>
      <cdr:y>0.2601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xmlns="" id="{E23A77C6-1B0B-4389-AE79-8F7A284DC298}"/>
            </a:ext>
          </a:extLst>
        </cdr:cNvPr>
        <cdr:cNvCxnSpPr/>
      </cdr:nvCxnSpPr>
      <cdr:spPr bwMode="auto">
        <a:xfrm xmlns:a="http://schemas.openxmlformats.org/drawingml/2006/main" flipH="1">
          <a:off x="1944216" y="720080"/>
          <a:ext cx="1368148" cy="0"/>
        </a:xfrm>
        <a:prstGeom xmlns:a="http://schemas.openxmlformats.org/drawingml/2006/main" prst="line">
          <a:avLst/>
        </a:prstGeom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0.69965</cdr:x>
      <cdr:y>0.28611</cdr:y>
    </cdr:from>
    <cdr:to>
      <cdr:x>0.72955</cdr:x>
      <cdr:y>0.59458</cdr:y>
    </cdr:to>
    <cdr:sp macro="" textlink="">
      <cdr:nvSpPr>
        <cdr:cNvPr id="11" name="Стрелка вниз 10"/>
        <cdr:cNvSpPr/>
      </cdr:nvSpPr>
      <cdr:spPr bwMode="auto">
        <a:xfrm xmlns:a="http://schemas.openxmlformats.org/drawingml/2006/main">
          <a:off x="3168352" y="792088"/>
          <a:ext cx="135401" cy="854006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1564FD-EDA2-4CF7-B7C8-B139DEF369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761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789B97-B078-4C19-A9CB-8DDBE29C8B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097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328047" cy="5144830"/>
          </a:xfrm>
          <a:prstGeom prst="rect">
            <a:avLst/>
          </a:prstGeom>
        </p:spPr>
      </p:pic>
      <p:pic>
        <p:nvPicPr>
          <p:cNvPr id="11" name="Picture 2" descr="D:\Work\Bachti\!!!ВНУТРЕННИЕ\декабрь\презентация\gerb_ob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19" y="121714"/>
            <a:ext cx="868070" cy="9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0007" y="1484784"/>
            <a:ext cx="71743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6000" kern="1200" baseline="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</a:lstStyle>
          <a:p>
            <a:pPr lvl="0" defTabSz="396000"/>
            <a:r>
              <a:rPr lang="ru-RU" dirty="0"/>
              <a:t>Название проекта</a:t>
            </a:r>
          </a:p>
        </p:txBody>
      </p:sp>
      <p:sp>
        <p:nvSpPr>
          <p:cNvPr id="16" name="Текст 2"/>
          <p:cNvSpPr>
            <a:spLocks noGrp="1"/>
          </p:cNvSpPr>
          <p:nvPr>
            <p:ph idx="1" hasCustomPrompt="1"/>
          </p:nvPr>
        </p:nvSpPr>
        <p:spPr>
          <a:xfrm>
            <a:off x="891105" y="359439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2400" dirty="0" smtClean="0">
                <a:solidFill>
                  <a:srgbClr val="3B4555"/>
                </a:solidFill>
                <a:latin typeface="Futura PT Book" pitchFamily="34" charset="-52"/>
              </a:defRPr>
            </a:lvl1pPr>
            <a:lvl2pPr>
              <a:defRPr lang="ru-RU" dirty="0" smtClean="0">
                <a:latin typeface="Arial" charset="0"/>
              </a:defRPr>
            </a:lvl2pPr>
            <a:lvl3pPr>
              <a:defRPr lang="ru-RU" dirty="0" smtClean="0">
                <a:latin typeface="Arial" charset="0"/>
              </a:defRPr>
            </a:lvl3pPr>
            <a:lvl4pPr>
              <a:defRPr lang="ru-RU" dirty="0" smtClean="0">
                <a:latin typeface="Arial" charset="0"/>
              </a:defRPr>
            </a:lvl4pPr>
            <a:lvl5pPr>
              <a:defRPr lang="ru-RU" dirty="0">
                <a:latin typeface="Arial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Автор</a:t>
            </a:r>
          </a:p>
        </p:txBody>
      </p:sp>
      <p:sp>
        <p:nvSpPr>
          <p:cNvPr id="17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051720" y="121714"/>
            <a:ext cx="1008112" cy="10418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Логотип ведомства</a:t>
            </a:r>
          </a:p>
        </p:txBody>
      </p:sp>
    </p:spTree>
    <p:extLst>
      <p:ext uri="{BB962C8B-B14F-4D97-AF65-F5344CB8AC3E}">
        <p14:creationId xmlns:p14="http://schemas.microsoft.com/office/powerpoint/2010/main" val="73778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82" y="0"/>
            <a:ext cx="778356" cy="1264491"/>
          </a:xfrm>
          <a:prstGeom prst="rect">
            <a:avLst/>
          </a:prstGeom>
        </p:spPr>
      </p:pic>
      <p:pic>
        <p:nvPicPr>
          <p:cNvPr id="5" name="Picture 2" descr="D:\Work\Bachti\!!!ВНУТРЕННИЕ\декабрь\презентация\фотозона размер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649" y="121714"/>
            <a:ext cx="1176868" cy="931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72981" y="760348"/>
            <a:ext cx="36299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>
              <a:defRPr lang="ru-RU" sz="3200" kern="120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</a:lstStyle>
          <a:p>
            <a:r>
              <a:rPr lang="ru-RU" sz="3200" dirty="0">
                <a:solidFill>
                  <a:srgbClr val="3B4555"/>
                </a:solidFill>
                <a:latin typeface="Futura PT Medium" pitchFamily="34" charset="-52"/>
              </a:rPr>
              <a:t>Заголовок слайда</a:t>
            </a:r>
          </a:p>
        </p:txBody>
      </p:sp>
      <p:sp>
        <p:nvSpPr>
          <p:cNvPr id="13" name="Текст 2"/>
          <p:cNvSpPr>
            <a:spLocks noGrp="1"/>
          </p:cNvSpPr>
          <p:nvPr>
            <p:ph idx="1" hasCustomPrompt="1"/>
          </p:nvPr>
        </p:nvSpPr>
        <p:spPr>
          <a:xfrm>
            <a:off x="899592" y="1556792"/>
            <a:ext cx="7803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2400" dirty="0" smtClean="0">
                <a:solidFill>
                  <a:srgbClr val="3B4555"/>
                </a:solidFill>
                <a:latin typeface="Futura PT Book" pitchFamily="34" charset="-52"/>
              </a:defRPr>
            </a:lvl1pPr>
            <a:lvl2pPr>
              <a:defRPr lang="ru-RU" dirty="0" smtClean="0">
                <a:latin typeface="Arial" charset="0"/>
              </a:defRPr>
            </a:lvl2pPr>
            <a:lvl3pPr>
              <a:defRPr lang="ru-RU" dirty="0" smtClean="0">
                <a:latin typeface="Arial" charset="0"/>
              </a:defRPr>
            </a:lvl3pPr>
            <a:lvl4pPr>
              <a:defRPr lang="ru-RU" dirty="0" smtClean="0">
                <a:latin typeface="Arial" charset="0"/>
              </a:defRPr>
            </a:lvl4pPr>
            <a:lvl5pPr>
              <a:defRPr lang="ru-RU" dirty="0">
                <a:latin typeface="Arial" charset="0"/>
              </a:defRPr>
            </a:lvl5pPr>
          </a:lstStyle>
          <a:p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Текст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endParaRPr lang="ru-RU" sz="2400" dirty="0">
              <a:solidFill>
                <a:srgbClr val="3B4555"/>
              </a:solidFill>
              <a:latin typeface="Futura PT Book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0654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007" y="1484784"/>
            <a:ext cx="7174361" cy="1384995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«Оптимизация процесса формирования приложения к оценочным листам педагогов ДОО»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1105" y="3594393"/>
            <a:ext cx="3600400" cy="769441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Ленинск-Кузнецкий ГО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МБДОУ «Детский сад </a:t>
            </a:r>
            <a:r>
              <a:rPr lang="ru-RU" sz="20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№39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214328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5370" y="260648"/>
            <a:ext cx="4711033" cy="830997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Достигнутые результаты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Инструменты бережливого производства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80586" y="2828835"/>
            <a:ext cx="54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i="1" dirty="0">
                <a:solidFill>
                  <a:srgbClr val="00B050"/>
                </a:solidFill>
              </a:rPr>
              <a:t>  </a:t>
            </a:r>
            <a:r>
              <a:rPr lang="ru-RU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Система 5 </a:t>
            </a:r>
            <a:r>
              <a: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ru-RU" sz="2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-RU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Картирование потока создания ценности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Кайдзен-непрерывное совершенствование</a:t>
            </a:r>
          </a:p>
          <a:p>
            <a:pPr algn="l"/>
            <a:r>
              <a:rPr lang="ru-RU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599458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99210" y="116632"/>
            <a:ext cx="5665333" cy="1384995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Результаты проекта.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Визуализация 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(фотографии «Было» – «Стало»)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2479A78-749E-4A4E-9F7B-CBFF52F938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0" r="6121" b="6857"/>
          <a:stretch/>
        </p:blipFill>
        <p:spPr>
          <a:xfrm>
            <a:off x="479076" y="3126260"/>
            <a:ext cx="3425660" cy="19152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34300A7-D5A1-4C3B-A70C-CFBFE3E338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1" r="6818"/>
          <a:stretch/>
        </p:blipFill>
        <p:spPr>
          <a:xfrm>
            <a:off x="5364088" y="2385293"/>
            <a:ext cx="2755558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34881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12537" y="116632"/>
            <a:ext cx="6038704" cy="1508105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Результаты проекта</a:t>
            </a:r>
            <a:r>
              <a:rPr lang="ru-RU" dirty="0"/>
              <a:t/>
            </a:r>
            <a:br>
              <a:rPr lang="ru-RU" dirty="0"/>
            </a:br>
            <a:r>
              <a:rPr lang="ru-RU" sz="1200" dirty="0"/>
              <a:t>Создание</a:t>
            </a:r>
            <a:r>
              <a:rPr lang="ru-RU" dirty="0"/>
              <a:t> 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Яндекс-хранилища для хранения приложений к оценочным листам педагогов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3" descr="C:\Users\роман\Desktop\IMG-20200821-WA0007.jpg">
            <a:extLst>
              <a:ext uri="{FF2B5EF4-FFF2-40B4-BE49-F238E27FC236}">
                <a16:creationId xmlns:a16="http://schemas.microsoft.com/office/drawing/2014/main" xmlns="" id="{266965DE-2730-4287-9E6B-1F7BC6B2D7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628800"/>
            <a:ext cx="7992958" cy="43924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4562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155" y="116632"/>
            <a:ext cx="6177204" cy="954107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Паспорт проекта </a:t>
            </a:r>
            <a:r>
              <a:rPr lang="ru-RU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«Оптимизация процесса заполнения оценочных листов педагогами ДОО»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8554" y="4752280"/>
            <a:ext cx="40531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solidFill>
                <a:srgbClr val="002060"/>
              </a:solidFill>
            </a:endParaRPr>
          </a:p>
          <a:p>
            <a:endParaRPr lang="ru-RU" sz="800" dirty="0">
              <a:ea typeface="Calibri"/>
              <a:cs typeface="Calibri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>
                <a:effectLst/>
              </a:rPr>
              <a:t> </a:t>
            </a:r>
            <a:endParaRPr lang="ru-RU" sz="800" dirty="0">
              <a:ea typeface="Calibri"/>
              <a:cs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244408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952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2796" y="188640"/>
            <a:ext cx="3075009" cy="523220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Команда проекта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1052736"/>
            <a:ext cx="4104457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15000"/>
              </a:lnSpc>
            </a:pPr>
            <a:r>
              <a:rPr lang="ru-RU" sz="14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Кутькина</a:t>
            </a: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Ирина Леонидовна,  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115000"/>
              </a:lnSpc>
            </a:pP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Заведующий МБДОУ </a:t>
            </a: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№39</a:t>
            </a: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 algn="l">
              <a:lnSpc>
                <a:spcPct val="115000"/>
              </a:lnSpc>
            </a:pPr>
            <a:r>
              <a:rPr lang="ru-RU" sz="1400" b="1" dirty="0" smtClean="0">
                <a:solidFill>
                  <a:srgbClr val="327FB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Заказчик проекта</a:t>
            </a:r>
            <a:endParaRPr lang="ru-RU" sz="1400" b="1" dirty="0">
              <a:solidFill>
                <a:srgbClr val="327FBE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51720" y="4005062"/>
            <a:ext cx="276453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15000"/>
              </a:lnSpc>
            </a:pP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Данилова Татьяна Ивановна </a:t>
            </a: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воспитатель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07704" y="2564904"/>
            <a:ext cx="4104457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15000"/>
              </a:lnSpc>
            </a:pP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Румынина Марина Владимировна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115000"/>
              </a:lnSpc>
            </a:pP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старший воспитатель </a:t>
            </a:r>
          </a:p>
          <a:p>
            <a:pPr lvl="0" algn="l">
              <a:lnSpc>
                <a:spcPct val="115000"/>
              </a:lnSpc>
            </a:pPr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Руководитель  </a:t>
            </a:r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проекта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260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375" y="188640"/>
            <a:ext cx="8287782" cy="1692771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Введение в предметную область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Описание ситуации «Как есть»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Карта текущего состояния процесса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«Заполнение оценочного листа педагогов и оформление приложения»</a:t>
            </a:r>
          </a:p>
        </p:txBody>
      </p:sp>
      <p:sp>
        <p:nvSpPr>
          <p:cNvPr id="11" name="Блок-схема: процесс 10">
            <a:extLst>
              <a:ext uri="{FF2B5EF4-FFF2-40B4-BE49-F238E27FC236}">
                <a16:creationId xmlns:a16="http://schemas.microsoft.com/office/drawing/2014/main" xmlns="" id="{A57B3341-D09E-447B-862D-5D93717DD22B}"/>
              </a:ext>
            </a:extLst>
          </p:cNvPr>
          <p:cNvSpPr/>
          <p:nvPr/>
        </p:nvSpPr>
        <p:spPr bwMode="auto">
          <a:xfrm>
            <a:off x="698853" y="2765288"/>
            <a:ext cx="1656184" cy="1116594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002060"/>
                </a:solidFill>
              </a:rPr>
              <a:t>Методист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Подготовка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1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lang="ru-RU" sz="1200" dirty="0"/>
              <a:t>час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Блок-схема: процесс 11">
            <a:extLst>
              <a:ext uri="{FF2B5EF4-FFF2-40B4-BE49-F238E27FC236}">
                <a16:creationId xmlns:a16="http://schemas.microsoft.com/office/drawing/2014/main" xmlns="" id="{637048D2-62EB-4C1A-8AA8-442402CCB0E4}"/>
              </a:ext>
            </a:extLst>
          </p:cNvPr>
          <p:cNvSpPr/>
          <p:nvPr/>
        </p:nvSpPr>
        <p:spPr bwMode="auto">
          <a:xfrm>
            <a:off x="179512" y="2276872"/>
            <a:ext cx="504056" cy="2088232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0091FE"/>
                </a:solidFill>
                <a:effectLst/>
                <a:latin typeface="Arial" charset="0"/>
              </a:rPr>
              <a:t>вход</a:t>
            </a:r>
          </a:p>
        </p:txBody>
      </p:sp>
      <p:sp>
        <p:nvSpPr>
          <p:cNvPr id="18" name="Блок-схема: процесс 17">
            <a:extLst>
              <a:ext uri="{FF2B5EF4-FFF2-40B4-BE49-F238E27FC236}">
                <a16:creationId xmlns:a16="http://schemas.microsoft.com/office/drawing/2014/main" xmlns="" id="{B90F6B72-680C-48AC-A11C-36E4934643B6}"/>
              </a:ext>
            </a:extLst>
          </p:cNvPr>
          <p:cNvSpPr/>
          <p:nvPr/>
        </p:nvSpPr>
        <p:spPr bwMode="auto">
          <a:xfrm>
            <a:off x="2771800" y="2749649"/>
            <a:ext cx="1592953" cy="1162599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Педагоги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Заполнение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1 час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Блок-схема: процесс 18">
            <a:extLst>
              <a:ext uri="{FF2B5EF4-FFF2-40B4-BE49-F238E27FC236}">
                <a16:creationId xmlns:a16="http://schemas.microsoft.com/office/drawing/2014/main" xmlns="" id="{9EA0061F-93BF-47F9-B6D4-71893978FCB4}"/>
              </a:ext>
            </a:extLst>
          </p:cNvPr>
          <p:cNvSpPr/>
          <p:nvPr/>
        </p:nvSpPr>
        <p:spPr bwMode="auto">
          <a:xfrm>
            <a:off x="4784025" y="2778988"/>
            <a:ext cx="1668960" cy="1162600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Педагоги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Формирование приложений к оценочным листам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5 дней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8B1009F9-2521-4AF3-92A9-57E8A3AE3DD6}"/>
              </a:ext>
            </a:extLst>
          </p:cNvPr>
          <p:cNvSpPr/>
          <p:nvPr/>
        </p:nvSpPr>
        <p:spPr bwMode="auto">
          <a:xfrm>
            <a:off x="683568" y="2202924"/>
            <a:ext cx="746799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27FB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Шаг1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FB250890-8C86-4E9B-9319-D153C67346DE}"/>
              </a:ext>
            </a:extLst>
          </p:cNvPr>
          <p:cNvSpPr/>
          <p:nvPr/>
        </p:nvSpPr>
        <p:spPr bwMode="auto">
          <a:xfrm>
            <a:off x="2737706" y="2173585"/>
            <a:ext cx="780893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27FBE"/>
                </a:solidFill>
                <a:effectLst/>
                <a:latin typeface="Arial" charset="0"/>
              </a:rPr>
              <a:t>шаг2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D3A464B8-CB9E-486F-8869-CCE6235A15D6}"/>
              </a:ext>
            </a:extLst>
          </p:cNvPr>
          <p:cNvSpPr/>
          <p:nvPr/>
        </p:nvSpPr>
        <p:spPr bwMode="auto">
          <a:xfrm>
            <a:off x="4644008" y="2187519"/>
            <a:ext cx="864096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</a:rPr>
              <a:t>шаг3</a:t>
            </a: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xmlns="" id="{1FB1C23E-658A-4123-A934-67CBFCEC7F51}"/>
              </a:ext>
            </a:extLst>
          </p:cNvPr>
          <p:cNvSpPr/>
          <p:nvPr/>
        </p:nvSpPr>
        <p:spPr bwMode="auto">
          <a:xfrm>
            <a:off x="2355037" y="3233574"/>
            <a:ext cx="416763" cy="195425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xmlns="" id="{F64956AF-9849-425A-B08A-1FF4B1EB6174}"/>
              </a:ext>
            </a:extLst>
          </p:cNvPr>
          <p:cNvSpPr/>
          <p:nvPr/>
        </p:nvSpPr>
        <p:spPr bwMode="auto">
          <a:xfrm>
            <a:off x="4364753" y="3238157"/>
            <a:ext cx="414496" cy="190841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елка: вправо 24">
            <a:extLst>
              <a:ext uri="{FF2B5EF4-FFF2-40B4-BE49-F238E27FC236}">
                <a16:creationId xmlns:a16="http://schemas.microsoft.com/office/drawing/2014/main" xmlns="" id="{9B52DB41-AF06-4CF1-B57B-0FA6C9D32D84}"/>
              </a:ext>
            </a:extLst>
          </p:cNvPr>
          <p:cNvSpPr/>
          <p:nvPr/>
        </p:nvSpPr>
        <p:spPr bwMode="auto">
          <a:xfrm>
            <a:off x="6452986" y="3230978"/>
            <a:ext cx="419272" cy="198020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Блок-схема: процесс 27">
            <a:extLst>
              <a:ext uri="{FF2B5EF4-FFF2-40B4-BE49-F238E27FC236}">
                <a16:creationId xmlns:a16="http://schemas.microsoft.com/office/drawing/2014/main" xmlns="" id="{30277D6B-432D-48CD-8D21-30D5FDF2B9B4}"/>
              </a:ext>
            </a:extLst>
          </p:cNvPr>
          <p:cNvSpPr/>
          <p:nvPr/>
        </p:nvSpPr>
        <p:spPr bwMode="auto">
          <a:xfrm>
            <a:off x="6872257" y="2770032"/>
            <a:ext cx="1490465" cy="1162600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Методист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Проверка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Формирование архивов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1 день</a:t>
            </a:r>
            <a:endParaRPr kumimoji="0" lang="ru-RU" sz="120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xmlns="" id="{B7F9D19C-E7B7-49EB-813A-737740694019}"/>
              </a:ext>
            </a:extLst>
          </p:cNvPr>
          <p:cNvSpPr/>
          <p:nvPr/>
        </p:nvSpPr>
        <p:spPr bwMode="auto">
          <a:xfrm>
            <a:off x="6753393" y="2202923"/>
            <a:ext cx="770935" cy="560659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Шаг4</a:t>
            </a:r>
          </a:p>
        </p:txBody>
      </p:sp>
      <p:sp>
        <p:nvSpPr>
          <p:cNvPr id="30" name="Блок-схема: процесс 29">
            <a:extLst>
              <a:ext uri="{FF2B5EF4-FFF2-40B4-BE49-F238E27FC236}">
                <a16:creationId xmlns:a16="http://schemas.microsoft.com/office/drawing/2014/main" xmlns="" id="{3605FFC3-4148-42C5-8EDC-E755B9F7D3AD}"/>
              </a:ext>
            </a:extLst>
          </p:cNvPr>
          <p:cNvSpPr/>
          <p:nvPr/>
        </p:nvSpPr>
        <p:spPr bwMode="auto">
          <a:xfrm>
            <a:off x="8407927" y="2316172"/>
            <a:ext cx="504056" cy="2088232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0091FE"/>
                </a:solidFill>
                <a:effectLst/>
                <a:latin typeface="Arial" charset="0"/>
              </a:rPr>
              <a:t>выход</a:t>
            </a:r>
          </a:p>
        </p:txBody>
      </p:sp>
      <p:sp>
        <p:nvSpPr>
          <p:cNvPr id="31" name="Взрыв: 8 точек 30">
            <a:extLst>
              <a:ext uri="{FF2B5EF4-FFF2-40B4-BE49-F238E27FC236}">
                <a16:creationId xmlns:a16="http://schemas.microsoft.com/office/drawing/2014/main" xmlns="" id="{97729A0F-47C2-4B35-B066-A54396028DB5}"/>
              </a:ext>
            </a:extLst>
          </p:cNvPr>
          <p:cNvSpPr/>
          <p:nvPr/>
        </p:nvSpPr>
        <p:spPr bwMode="auto">
          <a:xfrm>
            <a:off x="6886832" y="3789040"/>
            <a:ext cx="504056" cy="459169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32" name="Взрыв: 8 точек 31">
            <a:extLst>
              <a:ext uri="{FF2B5EF4-FFF2-40B4-BE49-F238E27FC236}">
                <a16:creationId xmlns:a16="http://schemas.microsoft.com/office/drawing/2014/main" xmlns="" id="{D684422A-E408-4B96-BE62-3F780B74F2EB}"/>
              </a:ext>
            </a:extLst>
          </p:cNvPr>
          <p:cNvSpPr/>
          <p:nvPr/>
        </p:nvSpPr>
        <p:spPr bwMode="auto">
          <a:xfrm>
            <a:off x="4841996" y="3789040"/>
            <a:ext cx="504056" cy="50448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4B6107C-5909-4008-9F6D-E0A090817941}"/>
              </a:ext>
            </a:extLst>
          </p:cNvPr>
          <p:cNvSpPr txBox="1"/>
          <p:nvPr/>
        </p:nvSpPr>
        <p:spPr>
          <a:xfrm>
            <a:off x="1056966" y="5157192"/>
            <a:ext cx="754748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1.Потеря времени при работе с большим количеством бумаг</a:t>
            </a:r>
            <a:endParaRPr lang="ru-RU" sz="1400" dirty="0">
              <a:solidFill>
                <a:srgbClr val="002060"/>
              </a:solidFill>
            </a:endParaRPr>
          </a:p>
          <a:p>
            <a:pPr algn="l"/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1400" dirty="0">
                <a:solidFill>
                  <a:srgbClr val="002060"/>
                </a:solidFill>
              </a:rPr>
              <a:t>Длительный во времени процесс формирования приложений к оценочным листам</a:t>
            </a:r>
          </a:p>
          <a:p>
            <a:pPr algn="l"/>
            <a:r>
              <a:rPr lang="ru-RU" sz="1400" dirty="0">
                <a:solidFill>
                  <a:srgbClr val="002060"/>
                </a:solidFill>
              </a:rPr>
              <a:t>3. Объемные архивы для хранения оценочных листов</a:t>
            </a:r>
          </a:p>
          <a:p>
            <a:pPr algn="l"/>
            <a:r>
              <a:rPr lang="ru-RU" sz="1400" dirty="0">
                <a:solidFill>
                  <a:srgbClr val="002060"/>
                </a:solidFill>
              </a:rPr>
              <a:t>4. Большой расход бумажных ресурсов и технических средств</a:t>
            </a:r>
          </a:p>
          <a:p>
            <a:pPr algn="l"/>
            <a:r>
              <a:rPr lang="ru-RU" sz="1400" dirty="0">
                <a:solidFill>
                  <a:srgbClr val="002060"/>
                </a:solidFill>
              </a:rPr>
              <a:t>5. Отсутствие электронной системы хранения приложений к оценочным листам</a:t>
            </a:r>
          </a:p>
          <a:p>
            <a:pPr algn="just"/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5" name="Взрыв: 8 точек 34">
            <a:extLst>
              <a:ext uri="{FF2B5EF4-FFF2-40B4-BE49-F238E27FC236}">
                <a16:creationId xmlns:a16="http://schemas.microsoft.com/office/drawing/2014/main" xmlns="" id="{CFB84642-B9E8-4122-9B89-81F4C38B729A}"/>
              </a:ext>
            </a:extLst>
          </p:cNvPr>
          <p:cNvSpPr/>
          <p:nvPr/>
        </p:nvSpPr>
        <p:spPr bwMode="auto">
          <a:xfrm>
            <a:off x="5406053" y="3788301"/>
            <a:ext cx="494370" cy="504481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36" name="Взрыв: 8 точек 35">
            <a:extLst>
              <a:ext uri="{FF2B5EF4-FFF2-40B4-BE49-F238E27FC236}">
                <a16:creationId xmlns:a16="http://schemas.microsoft.com/office/drawing/2014/main" xmlns="" id="{0FE1C986-635C-45FC-95B6-FB5A92BEC33E}"/>
              </a:ext>
            </a:extLst>
          </p:cNvPr>
          <p:cNvSpPr/>
          <p:nvPr/>
        </p:nvSpPr>
        <p:spPr bwMode="auto">
          <a:xfrm>
            <a:off x="5973182" y="3788301"/>
            <a:ext cx="504056" cy="50448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7" name="Взрыв: 8 точек 36">
            <a:extLst>
              <a:ext uri="{FF2B5EF4-FFF2-40B4-BE49-F238E27FC236}">
                <a16:creationId xmlns:a16="http://schemas.microsoft.com/office/drawing/2014/main" xmlns="" id="{C9FACF44-3972-4384-BEFE-D4F891E942DC}"/>
              </a:ext>
            </a:extLst>
          </p:cNvPr>
          <p:cNvSpPr/>
          <p:nvPr/>
        </p:nvSpPr>
        <p:spPr bwMode="auto">
          <a:xfrm>
            <a:off x="7879499" y="3794846"/>
            <a:ext cx="494370" cy="459169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8" name="Взрыв: 8 точек 37">
            <a:extLst>
              <a:ext uri="{FF2B5EF4-FFF2-40B4-BE49-F238E27FC236}">
                <a16:creationId xmlns:a16="http://schemas.microsoft.com/office/drawing/2014/main" xmlns="" id="{713C7A1E-B79D-4213-B71D-97F2C9683C2E}"/>
              </a:ext>
            </a:extLst>
          </p:cNvPr>
          <p:cNvSpPr/>
          <p:nvPr/>
        </p:nvSpPr>
        <p:spPr bwMode="auto">
          <a:xfrm>
            <a:off x="7378702" y="3916714"/>
            <a:ext cx="477574" cy="46241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8643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5604C8-9EB0-47B5-B13E-5CD9268CC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89262"/>
            <a:ext cx="5562420" cy="987971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Введение в предметную область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описание ситуации «Как есть»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Пирамида проблем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C7329132-17F4-49BE-AD3A-4B71E76C06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5111068"/>
              </p:ext>
            </p:extLst>
          </p:nvPr>
        </p:nvGraphicFramePr>
        <p:xfrm>
          <a:off x="251520" y="1340768"/>
          <a:ext cx="5760640" cy="443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07B6C9-3CFB-439E-8F60-FBCF24AC466B}"/>
              </a:ext>
            </a:extLst>
          </p:cNvPr>
          <p:cNvSpPr txBox="1"/>
          <p:nvPr/>
        </p:nvSpPr>
        <p:spPr>
          <a:xfrm>
            <a:off x="3602289" y="2298592"/>
            <a:ext cx="193942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91FE"/>
                </a:solidFill>
              </a:rPr>
              <a:t>Не выявлены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3A2FDB-E6CD-492E-9607-CE2B1D087AD7}"/>
              </a:ext>
            </a:extLst>
          </p:cNvPr>
          <p:cNvSpPr txBox="1"/>
          <p:nvPr/>
        </p:nvSpPr>
        <p:spPr>
          <a:xfrm>
            <a:off x="3686200" y="3713365"/>
            <a:ext cx="193942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91FE"/>
                </a:solidFill>
              </a:rPr>
              <a:t>Не выявлены</a:t>
            </a:r>
          </a:p>
        </p:txBody>
      </p:sp>
      <p:sp>
        <p:nvSpPr>
          <p:cNvPr id="6" name="Взрыв: 8 точек 5">
            <a:extLst>
              <a:ext uri="{FF2B5EF4-FFF2-40B4-BE49-F238E27FC236}">
                <a16:creationId xmlns:a16="http://schemas.microsoft.com/office/drawing/2014/main" xmlns="" id="{4ED37B9A-5E0F-4C12-8C96-8A0016511173}"/>
              </a:ext>
            </a:extLst>
          </p:cNvPr>
          <p:cNvSpPr/>
          <p:nvPr/>
        </p:nvSpPr>
        <p:spPr bwMode="auto">
          <a:xfrm>
            <a:off x="423456" y="5320365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7" name="Взрыв: 8 точек 6">
            <a:extLst>
              <a:ext uri="{FF2B5EF4-FFF2-40B4-BE49-F238E27FC236}">
                <a16:creationId xmlns:a16="http://schemas.microsoft.com/office/drawing/2014/main" xmlns="" id="{B194AD77-7B97-4020-B1D4-B0E23631137C}"/>
              </a:ext>
            </a:extLst>
          </p:cNvPr>
          <p:cNvSpPr/>
          <p:nvPr/>
        </p:nvSpPr>
        <p:spPr bwMode="auto">
          <a:xfrm>
            <a:off x="1574243" y="5343362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8" name="Взрыв: 8 точек 7">
            <a:extLst>
              <a:ext uri="{FF2B5EF4-FFF2-40B4-BE49-F238E27FC236}">
                <a16:creationId xmlns:a16="http://schemas.microsoft.com/office/drawing/2014/main" xmlns="" id="{2C522254-F3AD-4247-8B6A-4485E6943348}"/>
              </a:ext>
            </a:extLst>
          </p:cNvPr>
          <p:cNvSpPr/>
          <p:nvPr/>
        </p:nvSpPr>
        <p:spPr bwMode="auto">
          <a:xfrm>
            <a:off x="2676571" y="5341437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</a:p>
        </p:txBody>
      </p:sp>
      <p:sp>
        <p:nvSpPr>
          <p:cNvPr id="9" name="Взрыв: 8 точек 8">
            <a:extLst>
              <a:ext uri="{FF2B5EF4-FFF2-40B4-BE49-F238E27FC236}">
                <a16:creationId xmlns:a16="http://schemas.microsoft.com/office/drawing/2014/main" xmlns="" id="{F8BB04E6-E61E-4F8F-8F23-4BDA8ABFD992}"/>
              </a:ext>
            </a:extLst>
          </p:cNvPr>
          <p:cNvSpPr/>
          <p:nvPr/>
        </p:nvSpPr>
        <p:spPr bwMode="auto">
          <a:xfrm>
            <a:off x="3765175" y="5339087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78229B8-1D6C-4934-AB10-126CE432B538}"/>
              </a:ext>
            </a:extLst>
          </p:cNvPr>
          <p:cNvSpPr txBox="1"/>
          <p:nvPr/>
        </p:nvSpPr>
        <p:spPr>
          <a:xfrm>
            <a:off x="5805408" y="2743869"/>
            <a:ext cx="31565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ru-RU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Потеря времени при работе с большим количеством бумаг</a:t>
            </a:r>
            <a:endParaRPr lang="ru-RU" sz="1400" dirty="0">
              <a:solidFill>
                <a:srgbClr val="002060"/>
              </a:solidFill>
            </a:endParaRPr>
          </a:p>
          <a:p>
            <a:pPr algn="just"/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ru-RU" sz="1400" dirty="0">
                <a:solidFill>
                  <a:srgbClr val="002060"/>
                </a:solidFill>
              </a:rPr>
              <a:t>Длительный процесс формирования приложений к оценочным листам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3. Объемные архивы для хранения оценочных листов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  4. Большой расход бумажных ресурсов и технических средств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5. Отсутствие электронной системы хранения приложений к оценочным листам</a:t>
            </a:r>
          </a:p>
          <a:p>
            <a:pPr algn="just"/>
            <a:endParaRPr lang="ru-RU" sz="1400" dirty="0">
              <a:solidFill>
                <a:srgbClr val="002060"/>
              </a:solidFill>
            </a:endParaRPr>
          </a:p>
          <a:p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Взрыв: 8 точек 10">
            <a:extLst>
              <a:ext uri="{FF2B5EF4-FFF2-40B4-BE49-F238E27FC236}">
                <a16:creationId xmlns:a16="http://schemas.microsoft.com/office/drawing/2014/main" xmlns="" id="{5A70418D-3E77-402E-A0AC-A2D155E97F7E}"/>
              </a:ext>
            </a:extLst>
          </p:cNvPr>
          <p:cNvSpPr/>
          <p:nvPr/>
        </p:nvSpPr>
        <p:spPr bwMode="auto">
          <a:xfrm>
            <a:off x="4873159" y="5318149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20050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5529" y="116632"/>
            <a:ext cx="3756156" cy="954107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 мероприятий по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устранению проблем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2127627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Создание Яндекс-хранилища для приложений к оценочным листам педагогов</a:t>
            </a:r>
          </a:p>
          <a:p>
            <a:pPr algn="l"/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2. Создание персональных папок каждого педагога</a:t>
            </a:r>
          </a:p>
          <a:p>
            <a:pPr algn="l"/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</a:p>
          <a:p>
            <a:pPr algn="l"/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3. Ограничение доступа педагогам ко всем папкам. </a:t>
            </a:r>
          </a:p>
          <a:p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Доступ только к своей папке хранения</a:t>
            </a:r>
          </a:p>
          <a:p>
            <a:pPr marL="342900" indent="-342900">
              <a:buAutoNum type="arabicPeriod"/>
            </a:pPr>
            <a:endParaRPr lang="ru-RU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70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375" y="188640"/>
            <a:ext cx="8287782" cy="1692771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Введение в предметную область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Описание ситуации «Как будет»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Карта текущего состояния процесса</a:t>
            </a:r>
            <a:b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«Заполнение оценочного листа педагогов и оформление приложения»</a:t>
            </a:r>
          </a:p>
        </p:txBody>
      </p:sp>
      <p:sp>
        <p:nvSpPr>
          <p:cNvPr id="11" name="Блок-схема: процесс 10">
            <a:extLst>
              <a:ext uri="{FF2B5EF4-FFF2-40B4-BE49-F238E27FC236}">
                <a16:creationId xmlns:a16="http://schemas.microsoft.com/office/drawing/2014/main" xmlns="" id="{A57B3341-D09E-447B-862D-5D93717DD22B}"/>
              </a:ext>
            </a:extLst>
          </p:cNvPr>
          <p:cNvSpPr/>
          <p:nvPr/>
        </p:nvSpPr>
        <p:spPr bwMode="auto">
          <a:xfrm>
            <a:off x="698853" y="2765288"/>
            <a:ext cx="1656184" cy="1116594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002060"/>
                </a:solidFill>
              </a:rPr>
              <a:t>Методист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Подготовка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1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lang="ru-RU" sz="1200" dirty="0"/>
              <a:t>час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Блок-схема: процесс 11">
            <a:extLst>
              <a:ext uri="{FF2B5EF4-FFF2-40B4-BE49-F238E27FC236}">
                <a16:creationId xmlns:a16="http://schemas.microsoft.com/office/drawing/2014/main" xmlns="" id="{637048D2-62EB-4C1A-8AA8-442402CCB0E4}"/>
              </a:ext>
            </a:extLst>
          </p:cNvPr>
          <p:cNvSpPr/>
          <p:nvPr/>
        </p:nvSpPr>
        <p:spPr bwMode="auto">
          <a:xfrm>
            <a:off x="179512" y="2276872"/>
            <a:ext cx="504056" cy="2088232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0091FE"/>
                </a:solidFill>
                <a:effectLst/>
                <a:latin typeface="Arial" charset="0"/>
              </a:rPr>
              <a:t>вход</a:t>
            </a:r>
          </a:p>
        </p:txBody>
      </p:sp>
      <p:sp>
        <p:nvSpPr>
          <p:cNvPr id="18" name="Блок-схема: процесс 17">
            <a:extLst>
              <a:ext uri="{FF2B5EF4-FFF2-40B4-BE49-F238E27FC236}">
                <a16:creationId xmlns:a16="http://schemas.microsoft.com/office/drawing/2014/main" xmlns="" id="{B90F6B72-680C-48AC-A11C-36E4934643B6}"/>
              </a:ext>
            </a:extLst>
          </p:cNvPr>
          <p:cNvSpPr/>
          <p:nvPr/>
        </p:nvSpPr>
        <p:spPr bwMode="auto">
          <a:xfrm>
            <a:off x="2771800" y="2749649"/>
            <a:ext cx="1592953" cy="1162599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Педагоги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Заполнение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1 час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Блок-схема: процесс 18">
            <a:extLst>
              <a:ext uri="{FF2B5EF4-FFF2-40B4-BE49-F238E27FC236}">
                <a16:creationId xmlns:a16="http://schemas.microsoft.com/office/drawing/2014/main" xmlns="" id="{9EA0061F-93BF-47F9-B6D4-71893978FCB4}"/>
              </a:ext>
            </a:extLst>
          </p:cNvPr>
          <p:cNvSpPr/>
          <p:nvPr/>
        </p:nvSpPr>
        <p:spPr bwMode="auto">
          <a:xfrm>
            <a:off x="4784025" y="2778988"/>
            <a:ext cx="1668960" cy="1162600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Педагоги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Формирование приложений к оценочным листам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/>
              <a:t>1 день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8B1009F9-2521-4AF3-92A9-57E8A3AE3DD6}"/>
              </a:ext>
            </a:extLst>
          </p:cNvPr>
          <p:cNvSpPr/>
          <p:nvPr/>
        </p:nvSpPr>
        <p:spPr bwMode="auto">
          <a:xfrm>
            <a:off x="683568" y="2202924"/>
            <a:ext cx="746799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27FB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Шаг1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FB250890-8C86-4E9B-9319-D153C67346DE}"/>
              </a:ext>
            </a:extLst>
          </p:cNvPr>
          <p:cNvSpPr/>
          <p:nvPr/>
        </p:nvSpPr>
        <p:spPr bwMode="auto">
          <a:xfrm>
            <a:off x="2737706" y="2173585"/>
            <a:ext cx="780893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27FBE"/>
                </a:solidFill>
                <a:effectLst/>
                <a:latin typeface="Arial" charset="0"/>
              </a:rPr>
              <a:t>шаг2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D3A464B8-CB9E-486F-8869-CCE6235A15D6}"/>
              </a:ext>
            </a:extLst>
          </p:cNvPr>
          <p:cNvSpPr/>
          <p:nvPr/>
        </p:nvSpPr>
        <p:spPr bwMode="auto">
          <a:xfrm>
            <a:off x="4644008" y="2187519"/>
            <a:ext cx="864096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</a:rPr>
              <a:t>шаг3</a:t>
            </a: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xmlns="" id="{1FB1C23E-658A-4123-A934-67CBFCEC7F51}"/>
              </a:ext>
            </a:extLst>
          </p:cNvPr>
          <p:cNvSpPr/>
          <p:nvPr/>
        </p:nvSpPr>
        <p:spPr bwMode="auto">
          <a:xfrm>
            <a:off x="2355037" y="3233574"/>
            <a:ext cx="416763" cy="195425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xmlns="" id="{F64956AF-9849-425A-B08A-1FF4B1EB6174}"/>
              </a:ext>
            </a:extLst>
          </p:cNvPr>
          <p:cNvSpPr/>
          <p:nvPr/>
        </p:nvSpPr>
        <p:spPr bwMode="auto">
          <a:xfrm>
            <a:off x="4364753" y="3238157"/>
            <a:ext cx="414496" cy="190841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елка: вправо 24">
            <a:extLst>
              <a:ext uri="{FF2B5EF4-FFF2-40B4-BE49-F238E27FC236}">
                <a16:creationId xmlns:a16="http://schemas.microsoft.com/office/drawing/2014/main" xmlns="" id="{9B52DB41-AF06-4CF1-B57B-0FA6C9D32D84}"/>
              </a:ext>
            </a:extLst>
          </p:cNvPr>
          <p:cNvSpPr/>
          <p:nvPr/>
        </p:nvSpPr>
        <p:spPr bwMode="auto">
          <a:xfrm>
            <a:off x="6452986" y="3230978"/>
            <a:ext cx="419272" cy="198020"/>
          </a:xfrm>
          <a:prstGeom prst="rightArrow">
            <a:avLst/>
          </a:prstGeom>
          <a:solidFill>
            <a:srgbClr val="0091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Блок-схема: процесс 27">
            <a:extLst>
              <a:ext uri="{FF2B5EF4-FFF2-40B4-BE49-F238E27FC236}">
                <a16:creationId xmlns:a16="http://schemas.microsoft.com/office/drawing/2014/main" xmlns="" id="{30277D6B-432D-48CD-8D21-30D5FDF2B9B4}"/>
              </a:ext>
            </a:extLst>
          </p:cNvPr>
          <p:cNvSpPr/>
          <p:nvPr/>
        </p:nvSpPr>
        <p:spPr bwMode="auto">
          <a:xfrm>
            <a:off x="6872257" y="2770032"/>
            <a:ext cx="1490465" cy="1162600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Методист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Проверка оценочных листов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Формирование архивов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часа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xmlns="" id="{B7F9D19C-E7B7-49EB-813A-737740694019}"/>
              </a:ext>
            </a:extLst>
          </p:cNvPr>
          <p:cNvSpPr/>
          <p:nvPr/>
        </p:nvSpPr>
        <p:spPr bwMode="auto">
          <a:xfrm>
            <a:off x="6753393" y="2202923"/>
            <a:ext cx="770935" cy="560659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Шаг4</a:t>
            </a:r>
          </a:p>
        </p:txBody>
      </p:sp>
      <p:sp>
        <p:nvSpPr>
          <p:cNvPr id="30" name="Блок-схема: процесс 29">
            <a:extLst>
              <a:ext uri="{FF2B5EF4-FFF2-40B4-BE49-F238E27FC236}">
                <a16:creationId xmlns:a16="http://schemas.microsoft.com/office/drawing/2014/main" xmlns="" id="{3605FFC3-4148-42C5-8EDC-E755B9F7D3AD}"/>
              </a:ext>
            </a:extLst>
          </p:cNvPr>
          <p:cNvSpPr/>
          <p:nvPr/>
        </p:nvSpPr>
        <p:spPr bwMode="auto">
          <a:xfrm>
            <a:off x="8375650" y="2307216"/>
            <a:ext cx="504056" cy="2088232"/>
          </a:xfrm>
          <a:prstGeom prst="flowChart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0091FE"/>
                </a:solidFill>
                <a:effectLst/>
                <a:latin typeface="Arial" charset="0"/>
              </a:rPr>
              <a:t>выход</a:t>
            </a:r>
          </a:p>
        </p:txBody>
      </p:sp>
    </p:spTree>
    <p:extLst>
      <p:ext uri="{BB962C8B-B14F-4D97-AF65-F5344CB8AC3E}">
        <p14:creationId xmlns:p14="http://schemas.microsoft.com/office/powerpoint/2010/main" val="298834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CB439E-43FD-438C-9AF5-D218BB0F6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300" y="476672"/>
            <a:ext cx="3033203" cy="523220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Фотоматериалы</a:t>
            </a:r>
          </a:p>
        </p:txBody>
      </p:sp>
      <p:pic>
        <p:nvPicPr>
          <p:cNvPr id="4" name="Picture 3" descr="C:\Users\роман\Desktop\IMG-20200821-WA0007.jpg">
            <a:extLst>
              <a:ext uri="{FF2B5EF4-FFF2-40B4-BE49-F238E27FC236}">
                <a16:creationId xmlns:a16="http://schemas.microsoft.com/office/drawing/2014/main" xmlns="" id="{159E7136-8A31-418A-914A-10EA21A4F56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0562" y="1268760"/>
            <a:ext cx="3531358" cy="22704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2" descr="C:\Users\роман\Desktop\IMG-20200821-WA0005.jpg">
            <a:extLst>
              <a:ext uri="{FF2B5EF4-FFF2-40B4-BE49-F238E27FC236}">
                <a16:creationId xmlns:a16="http://schemas.microsoft.com/office/drawing/2014/main" xmlns="" id="{DDEE12BB-3F18-4A3B-A7E2-1CD8F9A97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635896" y="3356992"/>
            <a:ext cx="5009520" cy="31781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89691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1341" y="260648"/>
            <a:ext cx="4619086" cy="523220"/>
          </a:xfrm>
        </p:spPr>
        <p:txBody>
          <a:bodyPr/>
          <a:lstStyle/>
          <a:p>
            <a:r>
              <a:rPr lang="ru-RU" sz="28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Достигнутые результаты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57383360"/>
              </p:ext>
            </p:extLst>
          </p:nvPr>
        </p:nvGraphicFramePr>
        <p:xfrm>
          <a:off x="1619672" y="3646165"/>
          <a:ext cx="5832648" cy="2264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823206"/>
              </p:ext>
            </p:extLst>
          </p:nvPr>
        </p:nvGraphicFramePr>
        <p:xfrm>
          <a:off x="646659" y="1248092"/>
          <a:ext cx="7885781" cy="1968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1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25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78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8756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цели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ед.изм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Текущий 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Целевой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Полученный результат, эффект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81099">
                <a:tc>
                  <a:txBody>
                    <a:bodyPr/>
                    <a:lstStyle/>
                    <a:p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1.Сокращение времени на заполнение оценочного листа педагогами (дни в мес.)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b="1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5 рабочих дней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Сокращение времени протекания процесса 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4 раза;</a:t>
                      </a:r>
                    </a:p>
                    <a:p>
                      <a:pPr marL="0" algn="l" defTabSz="914400" rtl="0" eaLnBrk="1" latinLnBrk="0" hangingPunct="1"/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defTabSz="914400" rtl="0" eaLnBrk="1" latinLnBrk="0" hangingPunct="1"/>
                      <a:endParaRPr lang="ru-RU" sz="12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Соблюдение сроков сдачи оценочных листов;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Удовлетворенность педагогов процессом заполнения и формированием приложения оценочных листов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54176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10706</TotalTime>
  <Words>371</Words>
  <Application>Microsoft Office PowerPoint</Application>
  <PresentationFormat>Экран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«Оптимизация процесса формирования приложения к оценочным листам педагогов ДОО»</vt:lpstr>
      <vt:lpstr>Паспорт проекта   «Оптимизация процесса заполнения оценочных листов педагогами ДОО»</vt:lpstr>
      <vt:lpstr>Команда проекта</vt:lpstr>
      <vt:lpstr>Введение в предметную область Описание ситуации «Как есть» Карта текущего состояния процесса «Заполнение оценочного листа педагогов и оформление приложения»</vt:lpstr>
      <vt:lpstr>Введение в предметную область описание ситуации «Как есть» Пирамида проблем</vt:lpstr>
      <vt:lpstr>План мероприятий по  устранению проблем</vt:lpstr>
      <vt:lpstr>Введение в предметную область Описание ситуации «Как будет» Карта текущего состояния процесса «Заполнение оценочного листа педагогов и оформление приложения»</vt:lpstr>
      <vt:lpstr>Фотоматериалы</vt:lpstr>
      <vt:lpstr>Достигнутые результаты</vt:lpstr>
      <vt:lpstr>Достигнутые результаты Инструменты бережливого производства</vt:lpstr>
      <vt:lpstr>Результаты проекта. Визуализация  (фотографии «Было» – «Стало») </vt:lpstr>
      <vt:lpstr>Результаты проекта Создание Яндекс-хранилища для хранения приложений к оценочным листам педагогов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Арам Аракелян</dc:creator>
  <cp:lastModifiedBy>Румынина</cp:lastModifiedBy>
  <cp:revision>607</cp:revision>
  <cp:lastPrinted>2019-02-18T01:46:55Z</cp:lastPrinted>
  <dcterms:created xsi:type="dcterms:W3CDTF">2007-01-29T08:57:19Z</dcterms:created>
  <dcterms:modified xsi:type="dcterms:W3CDTF">2021-12-29T02:58:45Z</dcterms:modified>
</cp:coreProperties>
</file>